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2" r:id="rId4"/>
    <p:sldMasterId id="2147483684" r:id="rId5"/>
  </p:sldMasterIdLst>
  <p:notesMasterIdLst>
    <p:notesMasterId r:id="rId23"/>
  </p:notesMasterIdLst>
  <p:sldIdLst>
    <p:sldId id="466" r:id="rId6"/>
    <p:sldId id="480" r:id="rId7"/>
    <p:sldId id="481" r:id="rId8"/>
    <p:sldId id="482" r:id="rId9"/>
    <p:sldId id="483" r:id="rId10"/>
    <p:sldId id="484" r:id="rId11"/>
    <p:sldId id="485" r:id="rId12"/>
    <p:sldId id="474" r:id="rId13"/>
    <p:sldId id="471" r:id="rId14"/>
    <p:sldId id="487" r:id="rId15"/>
    <p:sldId id="477" r:id="rId16"/>
    <p:sldId id="423" r:id="rId17"/>
    <p:sldId id="424" r:id="rId18"/>
    <p:sldId id="425" r:id="rId19"/>
    <p:sldId id="426" r:id="rId20"/>
    <p:sldId id="427" r:id="rId21"/>
    <p:sldId id="488" r:id="rId22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6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6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6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6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6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6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6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6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36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6600CC"/>
    <a:srgbClr val="00FF99"/>
    <a:srgbClr val="0000FF"/>
    <a:srgbClr val="FF9900"/>
    <a:srgbClr val="0E05C5"/>
    <a:srgbClr val="2AA04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38" y="-102"/>
      </p:cViewPr>
      <p:guideLst>
        <p:guide orient="horz" pos="2143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8" Type="http://schemas.openxmlformats.org/officeDocument/2006/relationships/slide" Target="slides/slide3.xml"/><Relationship Id="rId7" Type="http://schemas.openxmlformats.org/officeDocument/2006/relationships/slide" Target="slides/slide2.xml"/><Relationship Id="rId6" Type="http://schemas.openxmlformats.org/officeDocument/2006/relationships/slide" Target="slides/slide1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0" Type="http://schemas.openxmlformats.org/officeDocument/2006/relationships/slide" Target="slides/slide15.xml"/><Relationship Id="rId2" Type="http://schemas.openxmlformats.org/officeDocument/2006/relationships/theme" Target="theme/theme1.xml"/><Relationship Id="rId19" Type="http://schemas.openxmlformats.org/officeDocument/2006/relationships/slide" Target="slides/slide14.xml"/><Relationship Id="rId18" Type="http://schemas.openxmlformats.org/officeDocument/2006/relationships/slide" Target="slides/slide13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194" name="页眉占位符 819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fontAlgn="base"/>
            <a:endParaRPr lang="zh-CN" sz="1200" strike="noStrike" noProof="1"/>
          </a:p>
        </p:txBody>
      </p:sp>
      <p:sp>
        <p:nvSpPr>
          <p:cNvPr id="8195" name="日期占位符 8194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 fontAlgn="base"/>
            <a:endParaRPr lang="zh-CN" altLang="en-US" sz="1200" strike="noStrike" noProof="1"/>
          </a:p>
        </p:txBody>
      </p:sp>
      <p:sp>
        <p:nvSpPr>
          <p:cNvPr id="8196" name="幻灯片图像占位符 8195"/>
          <p:cNvSpPr>
            <a:spLocks noGrp="1" noRo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8197" name="文本占位符 8196"/>
          <p:cNvSpPr>
            <a:spLocks noGrp="1" noRot="1"/>
          </p:cNvSpPr>
          <p:nvPr>
            <p:ph type="body" sz="quarter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8198" name="页脚占位符 8197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fontAlgn="base"/>
            <a:endParaRPr lang="zh-CN" sz="1200" strike="noStrike" noProof="1"/>
          </a:p>
        </p:txBody>
      </p:sp>
      <p:sp>
        <p:nvSpPr>
          <p:cNvPr id="8199" name="灯片编号占位符 819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 fontAlgn="base"/>
            <a:fld id="{9A0DB2DC-4C9A-4742-B13C-FB6460FD3503}" type="slidenum">
              <a:rPr lang="zh-CN" sz="1200" strike="noStrike" noProof="1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zh-CN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Times New Roman" panose="02020603050405020304" pitchFamily="2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6147" name="Group 8"/>
          <p:cNvGrpSpPr/>
          <p:nvPr/>
        </p:nvGrpSpPr>
        <p:grpSpPr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42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3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5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6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7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8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9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0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1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2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3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4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5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6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7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8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59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0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1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2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3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4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5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6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7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8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69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0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1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72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73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3200"/>
            </a:lvl1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74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5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6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ln>
            <a:miter lim="800000"/>
          </a:ln>
        </p:spPr>
        <p:txBody>
          <a:bodyPr vert="horz" wrap="square" lIns="91440" tIns="45720" rIns="91440" bIns="45720" numCol="1" anchor="t" anchorCtr="0" compatLnSpc="1"/>
          <a:p>
            <a:pPr algn="r"/>
            <a:fld id="{9A0DB2DC-4C9A-4742-B13C-FB6460FD3503}" type="slidenum">
              <a:rPr lang="en-US" altLang="zh-CN" dirty="0"/>
            </a:fld>
            <a:endParaRPr lang="en-US" altLang="zh-C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anose="05000000000000000000" pitchFamily="2" charset="2"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4" Type="http://schemas.openxmlformats.org/officeDocument/2006/relationships/theme" Target="../theme/theme2.xm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29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23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0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2" Type="http://schemas.openxmlformats.org/officeDocument/2006/relationships/theme" Target="../theme/theme4.xml"/><Relationship Id="rId11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3.xml"/><Relationship Id="rId1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 5121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075" name="文本占位符 5122"/>
          <p:cNvSpPr/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124" name="日期占位符 5123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5125" name="页脚占位符 5124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 dirty="0"/>
          </a:p>
        </p:txBody>
      </p:sp>
      <p:sp>
        <p:nvSpPr>
          <p:cNvPr id="5126" name="灯片编号占位符 5125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zh-CN" altLang="en-US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646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4098" name="组合 6145"/>
          <p:cNvGrpSpPr/>
          <p:nvPr/>
        </p:nvGrpSpPr>
        <p:grpSpPr>
          <a:xfrm>
            <a:off x="0" y="0"/>
            <a:ext cx="676275" cy="6864350"/>
            <a:chOff x="0" y="0"/>
            <a:chExt cx="430" cy="4328"/>
          </a:xfrm>
        </p:grpSpPr>
        <p:pic>
          <p:nvPicPr>
            <p:cNvPr id="4099" name="矩形 6"/>
            <p:cNvPicPr/>
            <p:nvPr/>
          </p:nvPicPr>
          <p:blipFill>
            <a:blip r:embed="rId12"/>
            <a:stretch>
              <a:fillRect/>
            </a:stretch>
          </p:blipFill>
          <p:spPr>
            <a:xfrm>
              <a:off x="0" y="0"/>
              <a:ext cx="430" cy="432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100" name="文本框 6147"/>
            <p:cNvSpPr txBox="1"/>
            <p:nvPr/>
          </p:nvSpPr>
          <p:spPr>
            <a:xfrm>
              <a:off x="4" y="4"/>
              <a:ext cx="422" cy="432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/>
            <a:p>
              <a:pPr lvl="0" indent="0" algn="ctr"/>
              <a:endParaRPr lang="zh-CN" altLang="en-US" sz="2400" dirty="0">
                <a:solidFill>
                  <a:srgbClr val="FFFFFF"/>
                </a:solidFill>
                <a:latin typeface="Goudy Old Style" pitchFamily="2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4101" name="图片 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132763" y="0"/>
            <a:ext cx="1017587" cy="1431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10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5575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103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152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274320" anchor="ctr"/>
          <a:lstStyle>
            <a:lvl1pPr>
              <a:defRPr sz="1200"/>
            </a:lvl1pPr>
          </a:lstStyle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6153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 sz="1200"/>
            </a:lvl1pPr>
          </a:lstStyle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615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</a:ln>
        </p:spPr>
        <p:txBody>
          <a:bodyPr lIns="45720" rIns="45720" anchor="ctr"/>
          <a:lstStyle>
            <a:lvl1pPr algn="r">
              <a:defRPr sz="1200"/>
            </a:lvl1pPr>
          </a:lstStyle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rgbClr val="4BC5B9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2" charset="2"/>
        <a:buChar char="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2" charset="2"/>
        <a:buChar char="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2" charset="2"/>
        <a:buChar char="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2" charset="2"/>
        <a:buChar char="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2" charset="2"/>
        <a:buChar char="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2" charset="2"/>
        <a:buChar char="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2" charset="2"/>
        <a:buChar char="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2" charset="2"/>
        <a:buChar char="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2" charset="2"/>
        <a:buChar char="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89090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</a:ln>
          <a:effectLst/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3" name="Rectangle 3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5124" name="Rectangle 4"/>
          <p:cNvSpPr>
            <a:spLocks noGrp="1"/>
          </p:cNvSpPr>
          <p:nvPr>
            <p:ph type="body" idx="1"/>
          </p:nvPr>
        </p:nvSpPr>
        <p:spPr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8909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0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909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000"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909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000"/>
            </a:lvl1pPr>
          </a:lstStyle>
          <a:p>
            <a:pPr lvl="0" eaLnBrk="1" hangingPunct="1"/>
            <a:fld id="{9A0DB2DC-4C9A-4742-B13C-FB6460FD3503}" type="slidenum">
              <a:rPr lang="en-US" altLang="zh-CN" dirty="0">
                <a:latin typeface="Arial" panose="020B0604020202020204" pitchFamily="34" charset="0"/>
              </a:rPr>
            </a:fld>
            <a:endParaRPr lang="en-US" altLang="zh-CN" dirty="0">
              <a:latin typeface="Arial" panose="020B0604020202020204" pitchFamily="34" charset="0"/>
            </a:endParaRPr>
          </a:p>
        </p:txBody>
      </p:sp>
      <p:grpSp>
        <p:nvGrpSpPr>
          <p:cNvPr id="5128" name="Group 8"/>
          <p:cNvGrpSpPr/>
          <p:nvPr/>
        </p:nvGrpSpPr>
        <p:grpSpPr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89097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098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099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8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00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01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02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8" cy="7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03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8" cy="7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04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05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06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8" cy="7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07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8" cy="7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08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09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10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11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8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12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8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13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14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15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8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16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8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17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18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19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20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8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21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8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22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23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24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8" cy="7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25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8" cy="7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26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89127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8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9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600">
          <a:solidFill>
            <a:schemeClr val="tx1"/>
          </a:solidFill>
          <a:latin typeface="+mn-lt"/>
          <a:ea typeface="+mn-ea"/>
        </a:defRPr>
      </a:lvl2pPr>
      <a:lvl3pPr marL="987425" indent="-29400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300">
          <a:solidFill>
            <a:schemeClr val="tx1"/>
          </a:solidFill>
          <a:latin typeface="+mn-lt"/>
          <a:ea typeface="+mn-ea"/>
        </a:defRPr>
      </a:lvl3pPr>
      <a:lvl4pPr marL="1281430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1598930" indent="-31623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056130" indent="-31623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513330" indent="-31623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2970530" indent="-31623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427730" indent="-31623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646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12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5575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 indent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5123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172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274320" anchor="ctr"/>
          <a:lstStyle>
            <a:lvl1pPr>
              <a:defRPr sz="1200"/>
            </a:lvl1pPr>
          </a:lstStyle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7173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 sz="1200"/>
            </a:lvl1pPr>
          </a:lstStyle>
          <a:p>
            <a:pPr lvl="0" eaLnBrk="1" fontAlgn="base" hangingPunct="1"/>
            <a:endParaRPr lang="en-US" altLang="x-none" strike="noStrike" noProof="1" dirty="0"/>
          </a:p>
        </p:txBody>
      </p:sp>
      <p:sp>
        <p:nvSpPr>
          <p:cNvPr id="7174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45720" rIns="45720" anchor="ctr"/>
          <a:lstStyle>
            <a:lvl1pPr algn="r">
              <a:defRPr sz="1200"/>
            </a:lvl1pPr>
          </a:lstStyle>
          <a:p>
            <a:pPr lvl="0" eaLnBrk="1" fontAlgn="base" hangingPunct="1"/>
            <a:fld id="{9A0DB2DC-4C9A-4742-B13C-FB6460FD3503}" type="slidenum">
              <a:rPr lang="en-US" altLang="x-none" strike="noStrike" noProof="1" dirty="0">
                <a:latin typeface="Times New Roman" panose="02020603050405020304" pitchFamily="2" charset="0"/>
                <a:ea typeface="宋体" panose="02010600030101010101" pitchFamily="2" charset="-122"/>
                <a:cs typeface="+mn-ea"/>
              </a:rPr>
            </a:fld>
            <a:endParaRPr lang="en-US" altLang="x-none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rgbClr val="4BC5B9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2" charset="2"/>
        <a:buChar char="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2" charset="2"/>
        <a:buChar char="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2" charset="2"/>
        <a:buChar char="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2" charset="2"/>
        <a:buChar char="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2" charset="2"/>
        <a:buChar char="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2" charset="2"/>
        <a:buChar char="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2" charset="2"/>
        <a:buChar char="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2" charset="2"/>
        <a:buChar char="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 2" pitchFamily="2" charset="2"/>
        <a:buChar char="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36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2.wmf"/><Relationship Id="rId1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0.xml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4.png"/><Relationship Id="rId1" Type="http://schemas.openxmlformats.org/officeDocument/2006/relationships/hyperlink" Target="file:///\\&#25945;&#23398;&#26426;\&#26412;&#22320;&#30913;&#30424;%20(d)\My%20Documents\7.5.gsp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Text Box 2"/>
          <p:cNvSpPr txBox="1"/>
          <p:nvPr/>
        </p:nvSpPr>
        <p:spPr>
          <a:xfrm>
            <a:off x="0" y="0"/>
            <a:ext cx="3033395" cy="706755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txBody>
          <a:bodyPr wrap="square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回顾旧知识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98307" name="Text Box 3"/>
          <p:cNvSpPr txBox="1"/>
          <p:nvPr/>
        </p:nvSpPr>
        <p:spPr>
          <a:xfrm>
            <a:off x="0" y="981710"/>
            <a:ext cx="8353425" cy="11684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eaLnBrk="0" hangingPunct="0">
              <a:spcBef>
                <a:spcPct val="50000"/>
              </a:spcBef>
            </a:pPr>
            <a:r>
              <a:rPr lang="en-US" altLang="zh-CN" sz="2800" b="1" dirty="0">
                <a:latin typeface="Arial" panose="020B0604020202020204" pitchFamily="34" charset="0"/>
              </a:rPr>
              <a:t>        1</a:t>
            </a:r>
            <a:r>
              <a:rPr lang="zh-CN" altLang="en-US" sz="2800" b="1" dirty="0">
                <a:latin typeface="Arial" panose="020B0604020202020204" pitchFamily="34" charset="0"/>
              </a:rPr>
              <a:t>、如果一个图形沿一条直线折叠，直线两旁的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部分能够互相重合，这个图形就叫做</a:t>
            </a:r>
            <a:r>
              <a:rPr lang="zh-CN" altLang="en-US" sz="2800" b="1" dirty="0">
                <a:solidFill>
                  <a:srgbClr val="C00000"/>
                </a:solidFill>
                <a:latin typeface="Arial" panose="020B0604020202020204" pitchFamily="34" charset="0"/>
              </a:rPr>
              <a:t>轴对称图形。</a:t>
            </a:r>
            <a:endParaRPr lang="zh-CN" altLang="en-US" sz="28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98308" name="Text Box 4"/>
          <p:cNvSpPr txBox="1"/>
          <p:nvPr/>
        </p:nvSpPr>
        <p:spPr>
          <a:xfrm>
            <a:off x="-317" y="2737168"/>
            <a:ext cx="8137525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</a:pPr>
            <a:r>
              <a:rPr lang="en-US" altLang="zh-CN" sz="2800" b="1" dirty="0">
                <a:latin typeface="Arial" panose="020B0604020202020204" pitchFamily="34" charset="0"/>
              </a:rPr>
              <a:t>        2</a:t>
            </a:r>
            <a:r>
              <a:rPr lang="zh-CN" altLang="en-US" sz="2800" b="1" dirty="0">
                <a:latin typeface="Arial" panose="020B0604020202020204" pitchFamily="34" charset="0"/>
              </a:rPr>
              <a:t>、把一个图形沿着某一条直线折叠，如果它能够与另一个图形重合，那么就说这两个图形</a:t>
            </a:r>
            <a:r>
              <a:rPr lang="zh-CN" altLang="en-US" sz="2800" b="1" dirty="0">
                <a:solidFill>
                  <a:srgbClr val="C00000"/>
                </a:solidFill>
                <a:latin typeface="Arial" panose="020B0604020202020204" pitchFamily="34" charset="0"/>
              </a:rPr>
              <a:t>关于这条直线成轴对称。</a:t>
            </a:r>
            <a:endParaRPr lang="zh-CN" altLang="en-US" sz="28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 Box 4"/>
          <p:cNvSpPr txBox="1"/>
          <p:nvPr/>
        </p:nvSpPr>
        <p:spPr>
          <a:xfrm>
            <a:off x="0" y="4544695"/>
            <a:ext cx="9144000" cy="18148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eaLnBrk="0" hangingPunct="0">
              <a:spcBef>
                <a:spcPct val="50000"/>
              </a:spcBef>
            </a:pPr>
            <a:r>
              <a:rPr lang="en-US" altLang="zh-CN" sz="2800" b="1" dirty="0">
                <a:latin typeface="Arial" panose="020B0604020202020204" pitchFamily="34" charset="0"/>
              </a:rPr>
              <a:t>        3</a:t>
            </a:r>
            <a:r>
              <a:rPr lang="zh-CN" altLang="en-US" sz="2800" b="1" dirty="0">
                <a:latin typeface="Arial" panose="020B0604020202020204" pitchFamily="34" charset="0"/>
              </a:rPr>
              <a:t>、轴对称的性质：</a:t>
            </a:r>
            <a:endParaRPr lang="zh-CN" altLang="en-US" sz="2800" b="1" dirty="0">
              <a:latin typeface="Arial" panose="020B0604020202020204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en-US" sz="2800" b="1" dirty="0">
                <a:latin typeface="Arial" panose="020B0604020202020204" pitchFamily="34" charset="0"/>
              </a:rPr>
              <a:t>       </a:t>
            </a:r>
            <a:r>
              <a:rPr lang="zh-CN" altLang="en-US" sz="2800" b="1" dirty="0">
                <a:solidFill>
                  <a:srgbClr val="C00000"/>
                </a:solidFill>
                <a:latin typeface="Arial" panose="020B0604020202020204" pitchFamily="34" charset="0"/>
                <a:sym typeface="Wingdings" panose="05000000000000000000" charset="0"/>
              </a:rPr>
              <a:t>对应边相等，对应角相等；</a:t>
            </a:r>
            <a:endParaRPr lang="zh-CN" altLang="en-US" sz="2800" b="1" dirty="0">
              <a:solidFill>
                <a:srgbClr val="C00000"/>
              </a:solidFill>
              <a:latin typeface="Arial" panose="020B0604020202020204" pitchFamily="34" charset="0"/>
              <a:sym typeface="Wingdings" panose="05000000000000000000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zh-CN" altLang="en-US" sz="2800" b="1" dirty="0">
                <a:solidFill>
                  <a:srgbClr val="C00000"/>
                </a:solidFill>
                <a:latin typeface="Arial" panose="020B0604020202020204" pitchFamily="34" charset="0"/>
                <a:sym typeface="Wingdings" panose="05000000000000000000" charset="0"/>
              </a:rPr>
              <a:t>       </a:t>
            </a:r>
            <a:r>
              <a:rPr lang="zh-CN" altLang="en-US" sz="2800" b="1" dirty="0">
                <a:solidFill>
                  <a:srgbClr val="C00000"/>
                </a:solidFill>
                <a:latin typeface="Arial" panose="020B0604020202020204" pitchFamily="34" charset="0"/>
              </a:rPr>
              <a:t>对称轴是任何一对对应点所连线段的垂直平分线。</a:t>
            </a:r>
            <a:endParaRPr lang="zh-CN" altLang="en-US" sz="28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8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83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7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5362" name="Group 2"/>
          <p:cNvGrpSpPr/>
          <p:nvPr/>
        </p:nvGrpSpPr>
        <p:grpSpPr>
          <a:xfrm>
            <a:off x="1403350" y="981075"/>
            <a:ext cx="6264275" cy="3311525"/>
            <a:chOff x="884" y="618"/>
            <a:chExt cx="3946" cy="2086"/>
          </a:xfrm>
        </p:grpSpPr>
        <p:sp>
          <p:nvSpPr>
            <p:cNvPr id="15393" name="Rectangle 3"/>
            <p:cNvSpPr/>
            <p:nvPr/>
          </p:nvSpPr>
          <p:spPr>
            <a:xfrm>
              <a:off x="884" y="618"/>
              <a:ext cx="3946" cy="2086"/>
            </a:xfrm>
            <a:prstGeom prst="rect">
              <a:avLst/>
            </a:prstGeom>
            <a:solidFill>
              <a:schemeClr val="bg1"/>
            </a:solidFill>
            <a:ln w="38100" cap="flat" cmpd="sng">
              <a:solidFill>
                <a:srgbClr val="00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grpSp>
          <p:nvGrpSpPr>
            <p:cNvPr id="15394" name="Group 4"/>
            <p:cNvGrpSpPr/>
            <p:nvPr/>
          </p:nvGrpSpPr>
          <p:grpSpPr>
            <a:xfrm flipH="1">
              <a:off x="2154" y="1616"/>
              <a:ext cx="907" cy="870"/>
              <a:chOff x="975" y="1616"/>
              <a:chExt cx="907" cy="870"/>
            </a:xfrm>
          </p:grpSpPr>
          <p:sp>
            <p:nvSpPr>
              <p:cNvPr id="15395" name="Text Box 5"/>
              <p:cNvSpPr txBox="1"/>
              <p:nvPr/>
            </p:nvSpPr>
            <p:spPr>
              <a:xfrm>
                <a:off x="1565" y="2024"/>
                <a:ext cx="227" cy="32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0" hangingPunct="0">
                  <a:spcBef>
                    <a:spcPct val="50000"/>
                  </a:spcBef>
                </a:pPr>
                <a:r>
                  <a:rPr lang="zh-CN" altLang="en-US" sz="2800" b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．</a:t>
                </a:r>
                <a:endParaRPr lang="zh-CN" altLang="en-US" sz="2800" b="1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  <p:grpSp>
            <p:nvGrpSpPr>
              <p:cNvPr id="15396" name="Group 6"/>
              <p:cNvGrpSpPr/>
              <p:nvPr/>
            </p:nvGrpSpPr>
            <p:grpSpPr>
              <a:xfrm>
                <a:off x="1111" y="1616"/>
                <a:ext cx="771" cy="783"/>
                <a:chOff x="1111" y="1616"/>
                <a:chExt cx="771" cy="783"/>
              </a:xfrm>
            </p:grpSpPr>
            <p:sp>
              <p:nvSpPr>
                <p:cNvPr id="15398" name="Line 7"/>
                <p:cNvSpPr/>
                <p:nvPr/>
              </p:nvSpPr>
              <p:spPr>
                <a:xfrm flipH="1">
                  <a:off x="1111" y="1979"/>
                  <a:ext cx="409" cy="420"/>
                </a:xfrm>
                <a:prstGeom prst="line">
                  <a:avLst/>
                </a:prstGeom>
                <a:ln w="2857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5399" name="Oval 8"/>
                <p:cNvSpPr/>
                <p:nvPr/>
              </p:nvSpPr>
              <p:spPr>
                <a:xfrm flipH="1">
                  <a:off x="1429" y="1661"/>
                  <a:ext cx="362" cy="318"/>
                </a:xfrm>
                <a:prstGeom prst="ellipse">
                  <a:avLst/>
                </a:prstGeom>
                <a:solidFill>
                  <a:srgbClr val="F1E9AD"/>
                </a:solidFill>
                <a:ln w="2857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pPr algn="ctr" eaLnBrk="0" hangingPunct="0"/>
                  <a:r>
                    <a:rPr lang="en-US" altLang="zh-CN" dirty="0">
                      <a:latin typeface="Arial" panose="020B0604020202020204" pitchFamily="34" charset="0"/>
                    </a:rPr>
                    <a:t>   </a:t>
                  </a:r>
                  <a:endParaRPr lang="en-US" altLang="zh-CN" dirty="0">
                    <a:latin typeface="Arial" panose="020B0604020202020204" pitchFamily="34" charset="0"/>
                  </a:endParaRPr>
                </a:p>
              </p:txBody>
            </p:sp>
            <p:grpSp>
              <p:nvGrpSpPr>
                <p:cNvPr id="15400" name="Group 9"/>
                <p:cNvGrpSpPr/>
                <p:nvPr/>
              </p:nvGrpSpPr>
              <p:grpSpPr>
                <a:xfrm>
                  <a:off x="1565" y="1616"/>
                  <a:ext cx="271" cy="231"/>
                  <a:chOff x="1519" y="3339"/>
                  <a:chExt cx="272" cy="231"/>
                </a:xfrm>
              </p:grpSpPr>
              <p:sp>
                <p:nvSpPr>
                  <p:cNvPr id="15405" name="Oval 10"/>
                  <p:cNvSpPr/>
                  <p:nvPr/>
                </p:nvSpPr>
                <p:spPr>
                  <a:xfrm>
                    <a:off x="1519" y="3430"/>
                    <a:ext cx="136" cy="136"/>
                  </a:xfrm>
                  <a:prstGeom prst="ellipse">
                    <a:avLst/>
                  </a:prstGeom>
                  <a:solidFill>
                    <a:srgbClr val="996633"/>
                  </a:solidFill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endParaRPr lang="zh-CN" altLang="en-US" dirty="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15406" name="Text Box 11"/>
                  <p:cNvSpPr txBox="1"/>
                  <p:nvPr/>
                </p:nvSpPr>
                <p:spPr>
                  <a:xfrm>
                    <a:off x="1519" y="3339"/>
                    <a:ext cx="272" cy="231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>
                    <a:spAutoFit/>
                  </a:bodyPr>
                  <a:p>
                    <a:pPr eaLnBrk="0" hangingPunct="0">
                      <a:spcBef>
                        <a:spcPct val="50000"/>
                      </a:spcBef>
                    </a:pPr>
                    <a:endParaRPr lang="zh-CN" altLang="zh-CN" b="1" dirty="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401" name="Group 12"/>
                <p:cNvGrpSpPr/>
                <p:nvPr/>
              </p:nvGrpSpPr>
              <p:grpSpPr>
                <a:xfrm>
                  <a:off x="1746" y="1842"/>
                  <a:ext cx="136" cy="90"/>
                  <a:chOff x="1973" y="845"/>
                  <a:chExt cx="136" cy="90"/>
                </a:xfrm>
              </p:grpSpPr>
              <p:sp>
                <p:nvSpPr>
                  <p:cNvPr id="15403" name="Line 13"/>
                  <p:cNvSpPr/>
                  <p:nvPr/>
                </p:nvSpPr>
                <p:spPr>
                  <a:xfrm flipV="1">
                    <a:off x="1973" y="890"/>
                    <a:ext cx="136" cy="45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  <p:sp>
                <p:nvSpPr>
                  <p:cNvPr id="15404" name="Line 14"/>
                  <p:cNvSpPr/>
                  <p:nvPr/>
                </p:nvSpPr>
                <p:spPr>
                  <a:xfrm>
                    <a:off x="2018" y="845"/>
                    <a:ext cx="91" cy="45"/>
                  </a:xfrm>
                  <a:prstGeom prst="line">
                    <a:avLst/>
                  </a:prstGeom>
                  <a:ln w="9525" cap="flat" cmpd="sng">
                    <a:solidFill>
                      <a:srgbClr val="000000"/>
                    </a:solidFill>
                    <a:prstDash val="solid"/>
                    <a:headEnd type="none" w="med" len="med"/>
                    <a:tailEnd type="none" w="med" len="med"/>
                  </a:ln>
                </p:spPr>
              </p:sp>
            </p:grpSp>
            <p:sp>
              <p:nvSpPr>
                <p:cNvPr id="15402" name="Line 15"/>
                <p:cNvSpPr/>
                <p:nvPr/>
              </p:nvSpPr>
              <p:spPr>
                <a:xfrm>
                  <a:off x="1655" y="1979"/>
                  <a:ext cx="0" cy="272"/>
                </a:xfrm>
                <a:prstGeom prst="line">
                  <a:avLst/>
                </a:prstGeom>
                <a:ln w="2857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5397" name="Text Box 16"/>
              <p:cNvSpPr txBox="1"/>
              <p:nvPr/>
            </p:nvSpPr>
            <p:spPr>
              <a:xfrm>
                <a:off x="975" y="2160"/>
                <a:ext cx="227" cy="32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0" hangingPunct="0">
                  <a:spcBef>
                    <a:spcPct val="50000"/>
                  </a:spcBef>
                </a:pPr>
                <a:r>
                  <a:rPr lang="zh-CN" altLang="en-US" sz="2800" b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．</a:t>
                </a:r>
                <a:endParaRPr lang="zh-CN" altLang="en-US" sz="2800" b="1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17"/>
          <p:cNvGrpSpPr/>
          <p:nvPr/>
        </p:nvGrpSpPr>
        <p:grpSpPr>
          <a:xfrm>
            <a:off x="1547813" y="2565400"/>
            <a:ext cx="1439862" cy="1381125"/>
            <a:chOff x="975" y="1616"/>
            <a:chExt cx="907" cy="870"/>
          </a:xfrm>
        </p:grpSpPr>
        <p:sp>
          <p:nvSpPr>
            <p:cNvPr id="15381" name="Text Box 18"/>
            <p:cNvSpPr txBox="1"/>
            <p:nvPr/>
          </p:nvSpPr>
          <p:spPr>
            <a:xfrm>
              <a:off x="1565" y="2024"/>
              <a:ext cx="227" cy="3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．</a:t>
              </a:r>
              <a:endPara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5382" name="Group 19"/>
            <p:cNvGrpSpPr/>
            <p:nvPr/>
          </p:nvGrpSpPr>
          <p:grpSpPr>
            <a:xfrm>
              <a:off x="1111" y="1616"/>
              <a:ext cx="771" cy="783"/>
              <a:chOff x="1111" y="1616"/>
              <a:chExt cx="771" cy="783"/>
            </a:xfrm>
          </p:grpSpPr>
          <p:sp>
            <p:nvSpPr>
              <p:cNvPr id="15384" name="Line 20"/>
              <p:cNvSpPr/>
              <p:nvPr/>
            </p:nvSpPr>
            <p:spPr>
              <a:xfrm flipH="1">
                <a:off x="1111" y="1979"/>
                <a:ext cx="409" cy="420"/>
              </a:xfrm>
              <a:prstGeom prst="line">
                <a:avLst/>
              </a:prstGeom>
              <a:ln w="2857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5385" name="Oval 21"/>
              <p:cNvSpPr/>
              <p:nvPr/>
            </p:nvSpPr>
            <p:spPr>
              <a:xfrm>
                <a:off x="1429" y="1661"/>
                <a:ext cx="362" cy="318"/>
              </a:xfrm>
              <a:prstGeom prst="ellipse">
                <a:avLst/>
              </a:prstGeom>
              <a:solidFill>
                <a:srgbClr val="F1E9AD"/>
              </a:solidFill>
              <a:ln w="2857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algn="ctr" eaLnBrk="0" hangingPunct="0"/>
                <a:r>
                  <a:rPr lang="en-US" altLang="zh-CN" dirty="0">
                    <a:latin typeface="Arial" panose="020B0604020202020204" pitchFamily="34" charset="0"/>
                  </a:rPr>
                  <a:t>   </a:t>
                </a:r>
                <a:endParaRPr lang="en-US" altLang="zh-CN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15386" name="Group 22"/>
              <p:cNvGrpSpPr/>
              <p:nvPr/>
            </p:nvGrpSpPr>
            <p:grpSpPr>
              <a:xfrm>
                <a:off x="1565" y="1616"/>
                <a:ext cx="271" cy="231"/>
                <a:chOff x="1519" y="3339"/>
                <a:chExt cx="272" cy="231"/>
              </a:xfrm>
            </p:grpSpPr>
            <p:sp>
              <p:nvSpPr>
                <p:cNvPr id="15391" name="Oval 23"/>
                <p:cNvSpPr/>
                <p:nvPr/>
              </p:nvSpPr>
              <p:spPr>
                <a:xfrm>
                  <a:off x="1519" y="3430"/>
                  <a:ext cx="136" cy="136"/>
                </a:xfrm>
                <a:prstGeom prst="ellipse">
                  <a:avLst/>
                </a:prstGeom>
                <a:solidFill>
                  <a:srgbClr val="996633"/>
                </a:solidFill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392" name="Text Box 24"/>
                <p:cNvSpPr txBox="1"/>
                <p:nvPr/>
              </p:nvSpPr>
              <p:spPr>
                <a:xfrm>
                  <a:off x="1519" y="3339"/>
                  <a:ext cx="272" cy="23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 eaLnBrk="0" hangingPunct="0">
                    <a:spcBef>
                      <a:spcPct val="50000"/>
                    </a:spcBef>
                  </a:pPr>
                  <a:endParaRPr lang="zh-CN" altLang="zh-CN" b="1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5387" name="Group 25"/>
              <p:cNvGrpSpPr/>
              <p:nvPr/>
            </p:nvGrpSpPr>
            <p:grpSpPr>
              <a:xfrm>
                <a:off x="1746" y="1842"/>
                <a:ext cx="136" cy="90"/>
                <a:chOff x="1973" y="845"/>
                <a:chExt cx="136" cy="90"/>
              </a:xfrm>
            </p:grpSpPr>
            <p:sp>
              <p:nvSpPr>
                <p:cNvPr id="15389" name="Line 26"/>
                <p:cNvSpPr/>
                <p:nvPr/>
              </p:nvSpPr>
              <p:spPr>
                <a:xfrm flipV="1">
                  <a:off x="1973" y="890"/>
                  <a:ext cx="136" cy="45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5390" name="Line 27"/>
                <p:cNvSpPr/>
                <p:nvPr/>
              </p:nvSpPr>
              <p:spPr>
                <a:xfrm>
                  <a:off x="2018" y="845"/>
                  <a:ext cx="91" cy="45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5388" name="Line 28"/>
              <p:cNvSpPr/>
              <p:nvPr/>
            </p:nvSpPr>
            <p:spPr>
              <a:xfrm>
                <a:off x="1655" y="1979"/>
                <a:ext cx="0" cy="272"/>
              </a:xfrm>
              <a:prstGeom prst="line">
                <a:avLst/>
              </a:prstGeom>
              <a:ln w="2857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15383" name="Text Box 29"/>
            <p:cNvSpPr txBox="1"/>
            <p:nvPr/>
          </p:nvSpPr>
          <p:spPr>
            <a:xfrm>
              <a:off x="975" y="2160"/>
              <a:ext cx="227" cy="3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．</a:t>
              </a:r>
              <a:endPara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14366" name="Text Box 30"/>
          <p:cNvSpPr txBox="1"/>
          <p:nvPr/>
        </p:nvSpPr>
        <p:spPr>
          <a:xfrm>
            <a:off x="539750" y="4581525"/>
            <a:ext cx="8064500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solidFill>
                  <a:srgbClr val="FF00FF"/>
                </a:solidFill>
                <a:latin typeface="Arial" panose="020B0604020202020204" pitchFamily="34" charset="0"/>
              </a:rPr>
              <a:t>       </a:t>
            </a:r>
            <a:r>
              <a:rPr lang="zh-CN" altLang="en-US" sz="4000" b="1" dirty="0">
                <a:solidFill>
                  <a:srgbClr val="FF00FF"/>
                </a:solidFill>
                <a:latin typeface="Arial" panose="020B0604020202020204" pitchFamily="34" charset="0"/>
              </a:rPr>
              <a:t>对称轴方向和位置发生变化时，得到的图形的方向和位置也会发生变化。</a:t>
            </a:r>
            <a:endParaRPr lang="zh-CN" altLang="en-US" sz="40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sp>
        <p:nvSpPr>
          <p:cNvPr id="14367" name="Line 31"/>
          <p:cNvSpPr/>
          <p:nvPr/>
        </p:nvSpPr>
        <p:spPr>
          <a:xfrm>
            <a:off x="3203575" y="908050"/>
            <a:ext cx="0" cy="3529013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4368" name="Line 32"/>
          <p:cNvSpPr/>
          <p:nvPr/>
        </p:nvSpPr>
        <p:spPr>
          <a:xfrm rot="409907">
            <a:off x="4140200" y="908050"/>
            <a:ext cx="1584325" cy="3455988"/>
          </a:xfrm>
          <a:prstGeom prst="line">
            <a:avLst/>
          </a:prstGeom>
          <a:ln w="9525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5367" name="Text Box 33"/>
          <p:cNvSpPr txBox="1"/>
          <p:nvPr/>
        </p:nvSpPr>
        <p:spPr>
          <a:xfrm>
            <a:off x="1403033" y="57468"/>
            <a:ext cx="6264275" cy="768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4400" b="1" dirty="0">
                <a:solidFill>
                  <a:srgbClr val="FF3300"/>
                </a:solidFill>
                <a:latin typeface="Arial" panose="020B0604020202020204" pitchFamily="34" charset="0"/>
              </a:rPr>
              <a:t>来吧！动动脑筋</a:t>
            </a:r>
            <a:endParaRPr lang="zh-CN" altLang="en-US" sz="4400" b="1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grpSp>
        <p:nvGrpSpPr>
          <p:cNvPr id="14" name="Group 34"/>
          <p:cNvGrpSpPr/>
          <p:nvPr/>
        </p:nvGrpSpPr>
        <p:grpSpPr>
          <a:xfrm rot="-1936002">
            <a:off x="5364163" y="1989138"/>
            <a:ext cx="1439862" cy="1381125"/>
            <a:chOff x="975" y="1616"/>
            <a:chExt cx="907" cy="870"/>
          </a:xfrm>
        </p:grpSpPr>
        <p:sp>
          <p:nvSpPr>
            <p:cNvPr id="15369" name="Text Box 35"/>
            <p:cNvSpPr txBox="1"/>
            <p:nvPr/>
          </p:nvSpPr>
          <p:spPr>
            <a:xfrm>
              <a:off x="1565" y="2024"/>
              <a:ext cx="227" cy="3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．</a:t>
              </a:r>
              <a:endPara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grpSp>
          <p:nvGrpSpPr>
            <p:cNvPr id="15370" name="Group 36"/>
            <p:cNvGrpSpPr/>
            <p:nvPr/>
          </p:nvGrpSpPr>
          <p:grpSpPr>
            <a:xfrm>
              <a:off x="1111" y="1616"/>
              <a:ext cx="771" cy="783"/>
              <a:chOff x="1111" y="1616"/>
              <a:chExt cx="771" cy="783"/>
            </a:xfrm>
          </p:grpSpPr>
          <p:sp>
            <p:nvSpPr>
              <p:cNvPr id="15372" name="Line 37"/>
              <p:cNvSpPr/>
              <p:nvPr/>
            </p:nvSpPr>
            <p:spPr>
              <a:xfrm flipH="1">
                <a:off x="1111" y="1979"/>
                <a:ext cx="409" cy="420"/>
              </a:xfrm>
              <a:prstGeom prst="line">
                <a:avLst/>
              </a:prstGeom>
              <a:ln w="2857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  <p:sp>
            <p:nvSpPr>
              <p:cNvPr id="15373" name="Oval 38"/>
              <p:cNvSpPr/>
              <p:nvPr/>
            </p:nvSpPr>
            <p:spPr>
              <a:xfrm>
                <a:off x="1429" y="1661"/>
                <a:ext cx="362" cy="318"/>
              </a:xfrm>
              <a:prstGeom prst="ellipse">
                <a:avLst/>
              </a:prstGeom>
              <a:solidFill>
                <a:srgbClr val="F1E9AD"/>
              </a:solidFill>
              <a:ln w="2857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wrap="none" anchor="ctr"/>
              <a:p>
                <a:pPr algn="ctr" eaLnBrk="0" hangingPunct="0"/>
                <a:r>
                  <a:rPr lang="en-US" altLang="zh-CN" dirty="0">
                    <a:latin typeface="Arial" panose="020B0604020202020204" pitchFamily="34" charset="0"/>
                  </a:rPr>
                  <a:t>   </a:t>
                </a:r>
                <a:endParaRPr lang="en-US" altLang="zh-CN" dirty="0">
                  <a:latin typeface="Arial" panose="020B0604020202020204" pitchFamily="34" charset="0"/>
                </a:endParaRPr>
              </a:p>
            </p:txBody>
          </p:sp>
          <p:grpSp>
            <p:nvGrpSpPr>
              <p:cNvPr id="15374" name="Group 39"/>
              <p:cNvGrpSpPr/>
              <p:nvPr/>
            </p:nvGrpSpPr>
            <p:grpSpPr>
              <a:xfrm>
                <a:off x="1565" y="1616"/>
                <a:ext cx="271" cy="231"/>
                <a:chOff x="1519" y="3339"/>
                <a:chExt cx="272" cy="231"/>
              </a:xfrm>
            </p:grpSpPr>
            <p:sp>
              <p:nvSpPr>
                <p:cNvPr id="15379" name="Oval 40"/>
                <p:cNvSpPr/>
                <p:nvPr/>
              </p:nvSpPr>
              <p:spPr>
                <a:xfrm>
                  <a:off x="1519" y="3430"/>
                  <a:ext cx="136" cy="136"/>
                </a:xfrm>
                <a:prstGeom prst="ellipse">
                  <a:avLst/>
                </a:prstGeom>
                <a:solidFill>
                  <a:srgbClr val="996633"/>
                </a:solidFill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wrap="none" anchor="ctr"/>
                <a:p>
                  <a:endParaRPr lang="zh-CN" altLang="en-US" dirty="0">
                    <a:latin typeface="Arial" panose="020B0604020202020204" pitchFamily="34" charset="0"/>
                  </a:endParaRPr>
                </a:p>
              </p:txBody>
            </p:sp>
            <p:sp>
              <p:nvSpPr>
                <p:cNvPr id="15380" name="Text Box 41"/>
                <p:cNvSpPr txBox="1"/>
                <p:nvPr/>
              </p:nvSpPr>
              <p:spPr>
                <a:xfrm>
                  <a:off x="1519" y="3339"/>
                  <a:ext cx="272" cy="231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 eaLnBrk="0" hangingPunct="0">
                    <a:spcBef>
                      <a:spcPct val="50000"/>
                    </a:spcBef>
                  </a:pPr>
                  <a:endParaRPr lang="zh-CN" altLang="zh-CN" b="1" dirty="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15375" name="Group 42"/>
              <p:cNvGrpSpPr/>
              <p:nvPr/>
            </p:nvGrpSpPr>
            <p:grpSpPr>
              <a:xfrm>
                <a:off x="1746" y="1842"/>
                <a:ext cx="136" cy="90"/>
                <a:chOff x="1973" y="845"/>
                <a:chExt cx="136" cy="90"/>
              </a:xfrm>
            </p:grpSpPr>
            <p:sp>
              <p:nvSpPr>
                <p:cNvPr id="15377" name="Line 43"/>
                <p:cNvSpPr/>
                <p:nvPr/>
              </p:nvSpPr>
              <p:spPr>
                <a:xfrm flipV="1">
                  <a:off x="1973" y="890"/>
                  <a:ext cx="136" cy="45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5378" name="Line 44"/>
                <p:cNvSpPr/>
                <p:nvPr/>
              </p:nvSpPr>
              <p:spPr>
                <a:xfrm>
                  <a:off x="2018" y="845"/>
                  <a:ext cx="91" cy="45"/>
                </a:xfrm>
                <a:prstGeom prst="line">
                  <a:avLst/>
                </a:prstGeom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5376" name="Line 45"/>
              <p:cNvSpPr/>
              <p:nvPr/>
            </p:nvSpPr>
            <p:spPr>
              <a:xfrm>
                <a:off x="1655" y="1979"/>
                <a:ext cx="0" cy="272"/>
              </a:xfrm>
              <a:prstGeom prst="line">
                <a:avLst/>
              </a:prstGeom>
              <a:ln w="2857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</p:spPr>
          </p:sp>
        </p:grpSp>
        <p:sp>
          <p:nvSpPr>
            <p:cNvPr id="15371" name="Text Box 46"/>
            <p:cNvSpPr txBox="1"/>
            <p:nvPr/>
          </p:nvSpPr>
          <p:spPr>
            <a:xfrm>
              <a:off x="975" y="2160"/>
              <a:ext cx="227" cy="326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spcBef>
                  <a:spcPct val="50000"/>
                </a:spcBef>
              </a:pPr>
              <a:r>
                <a:rPr lang="zh-CN" altLang="en-US" sz="28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．</a:t>
              </a:r>
              <a:endPara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10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10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10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" name="Group 2"/>
          <p:cNvGrpSpPr/>
          <p:nvPr/>
        </p:nvGrpSpPr>
        <p:grpSpPr>
          <a:xfrm>
            <a:off x="4211638" y="333375"/>
            <a:ext cx="1657350" cy="2303463"/>
            <a:chOff x="1202" y="436"/>
            <a:chExt cx="1043" cy="1452"/>
          </a:xfrm>
        </p:grpSpPr>
        <p:sp>
          <p:nvSpPr>
            <p:cNvPr id="16447" name="Rectangle 3"/>
            <p:cNvSpPr/>
            <p:nvPr/>
          </p:nvSpPr>
          <p:spPr>
            <a:xfrm>
              <a:off x="1247" y="436"/>
              <a:ext cx="998" cy="1452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grpSp>
          <p:nvGrpSpPr>
            <p:cNvPr id="16448" name="Group 4"/>
            <p:cNvGrpSpPr/>
            <p:nvPr/>
          </p:nvGrpSpPr>
          <p:grpSpPr>
            <a:xfrm>
              <a:off x="1202" y="618"/>
              <a:ext cx="907" cy="893"/>
              <a:chOff x="1202" y="618"/>
              <a:chExt cx="907" cy="893"/>
            </a:xfrm>
          </p:grpSpPr>
          <p:grpSp>
            <p:nvGrpSpPr>
              <p:cNvPr id="16449" name="Group 5"/>
              <p:cNvGrpSpPr/>
              <p:nvPr/>
            </p:nvGrpSpPr>
            <p:grpSpPr>
              <a:xfrm>
                <a:off x="1202" y="618"/>
                <a:ext cx="907" cy="893"/>
                <a:chOff x="1202" y="618"/>
                <a:chExt cx="907" cy="858"/>
              </a:xfrm>
            </p:grpSpPr>
            <p:sp>
              <p:nvSpPr>
                <p:cNvPr id="16451" name="Line 6"/>
                <p:cNvSpPr/>
                <p:nvPr/>
              </p:nvSpPr>
              <p:spPr>
                <a:xfrm flipH="1">
                  <a:off x="1338" y="983"/>
                  <a:ext cx="408" cy="404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6452" name="Text Box 7"/>
                <p:cNvSpPr txBox="1"/>
                <p:nvPr/>
              </p:nvSpPr>
              <p:spPr>
                <a:xfrm>
                  <a:off x="1202" y="1162"/>
                  <a:ext cx="227" cy="31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 eaLnBrk="0" hangingPunct="0">
                    <a:spcBef>
                      <a:spcPct val="50000"/>
                    </a:spcBef>
                  </a:pPr>
                  <a:r>
                    <a:rPr lang="zh-CN" altLang="en-US" sz="2800" b="1" dirty="0">
                      <a:latin typeface="Arial" panose="020B0604020202020204" pitchFamily="34" charset="0"/>
                    </a:rPr>
                    <a:t>．</a:t>
                  </a:r>
                  <a:endParaRPr lang="zh-CN" altLang="en-US" sz="2800" b="1" dirty="0">
                    <a:latin typeface="Arial" panose="020B0604020202020204" pitchFamily="34" charset="0"/>
                  </a:endParaRPr>
                </a:p>
              </p:txBody>
            </p:sp>
            <p:grpSp>
              <p:nvGrpSpPr>
                <p:cNvPr id="16453" name="Group 8"/>
                <p:cNvGrpSpPr/>
                <p:nvPr/>
              </p:nvGrpSpPr>
              <p:grpSpPr>
                <a:xfrm>
                  <a:off x="1655" y="618"/>
                  <a:ext cx="454" cy="349"/>
                  <a:chOff x="1655" y="618"/>
                  <a:chExt cx="454" cy="363"/>
                </a:xfrm>
              </p:grpSpPr>
              <p:sp>
                <p:nvSpPr>
                  <p:cNvPr id="16455" name="Oval 9"/>
                  <p:cNvSpPr/>
                  <p:nvPr/>
                </p:nvSpPr>
                <p:spPr>
                  <a:xfrm>
                    <a:off x="1655" y="663"/>
                    <a:ext cx="363" cy="318"/>
                  </a:xfrm>
                  <a:prstGeom prst="ellipse">
                    <a:avLst/>
                  </a:prstGeom>
                  <a:solidFill>
                    <a:srgbClr val="F1E9AD"/>
                  </a:solidFill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pPr algn="ctr" eaLnBrk="0" hangingPunct="0"/>
                    <a:r>
                      <a:rPr lang="en-US" altLang="zh-CN" dirty="0">
                        <a:latin typeface="Arial" panose="020B0604020202020204" pitchFamily="34" charset="0"/>
                      </a:rPr>
                      <a:t>   </a:t>
                    </a:r>
                    <a:endParaRPr lang="en-US" altLang="zh-CN" dirty="0"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16456" name="Group 10"/>
                  <p:cNvGrpSpPr/>
                  <p:nvPr/>
                </p:nvGrpSpPr>
                <p:grpSpPr>
                  <a:xfrm>
                    <a:off x="1791" y="618"/>
                    <a:ext cx="272" cy="231"/>
                    <a:chOff x="1519" y="3339"/>
                    <a:chExt cx="272" cy="231"/>
                  </a:xfrm>
                </p:grpSpPr>
                <p:sp>
                  <p:nvSpPr>
                    <p:cNvPr id="16460" name="Oval 11"/>
                    <p:cNvSpPr/>
                    <p:nvPr/>
                  </p:nvSpPr>
                  <p:spPr>
                    <a:xfrm>
                      <a:off x="1519" y="3430"/>
                      <a:ext cx="136" cy="136"/>
                    </a:xfrm>
                    <a:prstGeom prst="ellipse">
                      <a:avLst/>
                    </a:prstGeom>
                    <a:solidFill>
                      <a:srgbClr val="996633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 wrap="none" anchor="ctr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6461" name="Text Box 12"/>
                    <p:cNvSpPr txBox="1"/>
                    <p:nvPr/>
                  </p:nvSpPr>
                  <p:spPr>
                    <a:xfrm>
                      <a:off x="1519" y="3339"/>
                      <a:ext cx="272" cy="231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>
                      <a:spAutoFit/>
                    </a:bodyPr>
                    <a:p>
                      <a:pPr eaLnBrk="0" hangingPunct="0">
                        <a:spcBef>
                          <a:spcPct val="50000"/>
                        </a:spcBef>
                      </a:pPr>
                      <a:endParaRPr lang="zh-CN" altLang="zh-CN" b="1" dirty="0">
                        <a:latin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16457" name="Group 13"/>
                  <p:cNvGrpSpPr/>
                  <p:nvPr/>
                </p:nvGrpSpPr>
                <p:grpSpPr>
                  <a:xfrm>
                    <a:off x="1973" y="845"/>
                    <a:ext cx="136" cy="90"/>
                    <a:chOff x="1973" y="845"/>
                    <a:chExt cx="136" cy="90"/>
                  </a:xfrm>
                </p:grpSpPr>
                <p:sp>
                  <p:nvSpPr>
                    <p:cNvPr id="16458" name="Line 14"/>
                    <p:cNvSpPr/>
                    <p:nvPr/>
                  </p:nvSpPr>
                  <p:spPr>
                    <a:xfrm flipV="1">
                      <a:off x="1973" y="890"/>
                      <a:ext cx="136" cy="45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6459" name="Line 15"/>
                    <p:cNvSpPr/>
                    <p:nvPr/>
                  </p:nvSpPr>
                  <p:spPr>
                    <a:xfrm>
                      <a:off x="2018" y="845"/>
                      <a:ext cx="91" cy="45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</p:grpSp>
            <p:sp>
              <p:nvSpPr>
                <p:cNvPr id="16454" name="Line 16"/>
                <p:cNvSpPr/>
                <p:nvPr/>
              </p:nvSpPr>
              <p:spPr>
                <a:xfrm>
                  <a:off x="1882" y="987"/>
                  <a:ext cx="0" cy="266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6450" name="Text Box 17"/>
              <p:cNvSpPr txBox="1"/>
              <p:nvPr/>
            </p:nvSpPr>
            <p:spPr>
              <a:xfrm>
                <a:off x="1791" y="1026"/>
                <a:ext cx="227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0" hangingPunct="0">
                  <a:spcBef>
                    <a:spcPct val="50000"/>
                  </a:spcBef>
                </a:pPr>
                <a:r>
                  <a:rPr lang="zh-CN" altLang="en-US" sz="2800" b="1" dirty="0">
                    <a:latin typeface="Arial" panose="020B0604020202020204" pitchFamily="34" charset="0"/>
                  </a:rPr>
                  <a:t>．</a:t>
                </a:r>
                <a:endParaRPr lang="zh-CN" altLang="en-US" sz="2800" b="1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18"/>
          <p:cNvGrpSpPr/>
          <p:nvPr/>
        </p:nvGrpSpPr>
        <p:grpSpPr>
          <a:xfrm>
            <a:off x="4211638" y="333375"/>
            <a:ext cx="1657350" cy="2303463"/>
            <a:chOff x="1202" y="436"/>
            <a:chExt cx="1043" cy="1452"/>
          </a:xfrm>
        </p:grpSpPr>
        <p:sp>
          <p:nvSpPr>
            <p:cNvPr id="16432" name="Rectangle 19"/>
            <p:cNvSpPr/>
            <p:nvPr/>
          </p:nvSpPr>
          <p:spPr>
            <a:xfrm>
              <a:off x="1247" y="436"/>
              <a:ext cx="998" cy="1452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grpSp>
          <p:nvGrpSpPr>
            <p:cNvPr id="16433" name="Group 20"/>
            <p:cNvGrpSpPr/>
            <p:nvPr/>
          </p:nvGrpSpPr>
          <p:grpSpPr>
            <a:xfrm>
              <a:off x="1202" y="618"/>
              <a:ext cx="907" cy="893"/>
              <a:chOff x="1202" y="618"/>
              <a:chExt cx="907" cy="893"/>
            </a:xfrm>
          </p:grpSpPr>
          <p:grpSp>
            <p:nvGrpSpPr>
              <p:cNvPr id="16434" name="Group 21"/>
              <p:cNvGrpSpPr/>
              <p:nvPr/>
            </p:nvGrpSpPr>
            <p:grpSpPr>
              <a:xfrm>
                <a:off x="1202" y="618"/>
                <a:ext cx="907" cy="893"/>
                <a:chOff x="1202" y="618"/>
                <a:chExt cx="907" cy="858"/>
              </a:xfrm>
            </p:grpSpPr>
            <p:sp>
              <p:nvSpPr>
                <p:cNvPr id="16436" name="Line 22"/>
                <p:cNvSpPr/>
                <p:nvPr/>
              </p:nvSpPr>
              <p:spPr>
                <a:xfrm flipH="1">
                  <a:off x="1338" y="983"/>
                  <a:ext cx="408" cy="404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6437" name="Text Box 23"/>
                <p:cNvSpPr txBox="1"/>
                <p:nvPr/>
              </p:nvSpPr>
              <p:spPr>
                <a:xfrm>
                  <a:off x="1202" y="1162"/>
                  <a:ext cx="227" cy="31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 eaLnBrk="0" hangingPunct="0">
                    <a:spcBef>
                      <a:spcPct val="50000"/>
                    </a:spcBef>
                  </a:pPr>
                  <a:r>
                    <a:rPr lang="zh-CN" altLang="en-US" sz="2800" b="1" dirty="0">
                      <a:latin typeface="Arial" panose="020B0604020202020204" pitchFamily="34" charset="0"/>
                    </a:rPr>
                    <a:t>．</a:t>
                  </a:r>
                  <a:endParaRPr lang="zh-CN" altLang="en-US" sz="2800" b="1" dirty="0">
                    <a:latin typeface="Arial" panose="020B0604020202020204" pitchFamily="34" charset="0"/>
                  </a:endParaRPr>
                </a:p>
              </p:txBody>
            </p:sp>
            <p:grpSp>
              <p:nvGrpSpPr>
                <p:cNvPr id="16438" name="Group 24"/>
                <p:cNvGrpSpPr/>
                <p:nvPr/>
              </p:nvGrpSpPr>
              <p:grpSpPr>
                <a:xfrm>
                  <a:off x="1655" y="618"/>
                  <a:ext cx="454" cy="349"/>
                  <a:chOff x="1655" y="618"/>
                  <a:chExt cx="454" cy="363"/>
                </a:xfrm>
              </p:grpSpPr>
              <p:sp>
                <p:nvSpPr>
                  <p:cNvPr id="16440" name="Oval 25"/>
                  <p:cNvSpPr/>
                  <p:nvPr/>
                </p:nvSpPr>
                <p:spPr>
                  <a:xfrm>
                    <a:off x="1655" y="663"/>
                    <a:ext cx="363" cy="318"/>
                  </a:xfrm>
                  <a:prstGeom prst="ellipse">
                    <a:avLst/>
                  </a:prstGeom>
                  <a:solidFill>
                    <a:srgbClr val="F1E9AD"/>
                  </a:solidFill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pPr algn="ctr" eaLnBrk="0" hangingPunct="0"/>
                    <a:r>
                      <a:rPr lang="en-US" altLang="zh-CN" dirty="0">
                        <a:latin typeface="Arial" panose="020B0604020202020204" pitchFamily="34" charset="0"/>
                      </a:rPr>
                      <a:t>   </a:t>
                    </a:r>
                    <a:endParaRPr lang="en-US" altLang="zh-CN" dirty="0"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16441" name="Group 26"/>
                  <p:cNvGrpSpPr/>
                  <p:nvPr/>
                </p:nvGrpSpPr>
                <p:grpSpPr>
                  <a:xfrm>
                    <a:off x="1791" y="618"/>
                    <a:ext cx="272" cy="231"/>
                    <a:chOff x="1519" y="3339"/>
                    <a:chExt cx="272" cy="231"/>
                  </a:xfrm>
                </p:grpSpPr>
                <p:sp>
                  <p:nvSpPr>
                    <p:cNvPr id="16445" name="Oval 27"/>
                    <p:cNvSpPr/>
                    <p:nvPr/>
                  </p:nvSpPr>
                  <p:spPr>
                    <a:xfrm>
                      <a:off x="1519" y="3430"/>
                      <a:ext cx="136" cy="136"/>
                    </a:xfrm>
                    <a:prstGeom prst="ellipse">
                      <a:avLst/>
                    </a:prstGeom>
                    <a:solidFill>
                      <a:srgbClr val="996633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 wrap="none" anchor="ctr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6446" name="Text Box 28"/>
                    <p:cNvSpPr txBox="1"/>
                    <p:nvPr/>
                  </p:nvSpPr>
                  <p:spPr>
                    <a:xfrm>
                      <a:off x="1519" y="3339"/>
                      <a:ext cx="272" cy="231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>
                      <a:spAutoFit/>
                    </a:bodyPr>
                    <a:p>
                      <a:pPr eaLnBrk="0" hangingPunct="0">
                        <a:spcBef>
                          <a:spcPct val="50000"/>
                        </a:spcBef>
                      </a:pPr>
                      <a:endParaRPr lang="zh-CN" altLang="zh-CN" b="1" dirty="0">
                        <a:latin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16442" name="Group 29"/>
                  <p:cNvGrpSpPr/>
                  <p:nvPr/>
                </p:nvGrpSpPr>
                <p:grpSpPr>
                  <a:xfrm>
                    <a:off x="1973" y="845"/>
                    <a:ext cx="136" cy="90"/>
                    <a:chOff x="1973" y="845"/>
                    <a:chExt cx="136" cy="90"/>
                  </a:xfrm>
                </p:grpSpPr>
                <p:sp>
                  <p:nvSpPr>
                    <p:cNvPr id="16443" name="Line 30"/>
                    <p:cNvSpPr/>
                    <p:nvPr/>
                  </p:nvSpPr>
                  <p:spPr>
                    <a:xfrm flipV="1">
                      <a:off x="1973" y="890"/>
                      <a:ext cx="136" cy="45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6444" name="Line 31"/>
                    <p:cNvSpPr/>
                    <p:nvPr/>
                  </p:nvSpPr>
                  <p:spPr>
                    <a:xfrm>
                      <a:off x="2018" y="845"/>
                      <a:ext cx="91" cy="45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</p:grpSp>
            <p:sp>
              <p:nvSpPr>
                <p:cNvPr id="16439" name="Line 32"/>
                <p:cNvSpPr/>
                <p:nvPr/>
              </p:nvSpPr>
              <p:spPr>
                <a:xfrm>
                  <a:off x="1882" y="987"/>
                  <a:ext cx="0" cy="266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6435" name="Text Box 33"/>
              <p:cNvSpPr txBox="1"/>
              <p:nvPr/>
            </p:nvSpPr>
            <p:spPr>
              <a:xfrm>
                <a:off x="1791" y="1026"/>
                <a:ext cx="227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0" hangingPunct="0">
                  <a:spcBef>
                    <a:spcPct val="50000"/>
                  </a:spcBef>
                </a:pPr>
                <a:r>
                  <a:rPr lang="zh-CN" altLang="en-US" sz="2800" b="1" dirty="0">
                    <a:latin typeface="Arial" panose="020B0604020202020204" pitchFamily="34" charset="0"/>
                  </a:rPr>
                  <a:t>．</a:t>
                </a:r>
                <a:endParaRPr lang="zh-CN" altLang="en-US" sz="2800" b="1" dirty="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34"/>
          <p:cNvGrpSpPr/>
          <p:nvPr/>
        </p:nvGrpSpPr>
        <p:grpSpPr>
          <a:xfrm flipH="1">
            <a:off x="5868670" y="333375"/>
            <a:ext cx="1657350" cy="2303463"/>
            <a:chOff x="1202" y="436"/>
            <a:chExt cx="1043" cy="1452"/>
          </a:xfrm>
        </p:grpSpPr>
        <p:sp>
          <p:nvSpPr>
            <p:cNvPr id="16417" name="Rectangle 35"/>
            <p:cNvSpPr/>
            <p:nvPr/>
          </p:nvSpPr>
          <p:spPr>
            <a:xfrm>
              <a:off x="1247" y="436"/>
              <a:ext cx="998" cy="1452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wrap="none" anchor="ctr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grpSp>
          <p:nvGrpSpPr>
            <p:cNvPr id="16418" name="Group 36"/>
            <p:cNvGrpSpPr/>
            <p:nvPr/>
          </p:nvGrpSpPr>
          <p:grpSpPr>
            <a:xfrm>
              <a:off x="1202" y="618"/>
              <a:ext cx="907" cy="893"/>
              <a:chOff x="1202" y="618"/>
              <a:chExt cx="907" cy="893"/>
            </a:xfrm>
          </p:grpSpPr>
          <p:grpSp>
            <p:nvGrpSpPr>
              <p:cNvPr id="16419" name="Group 37"/>
              <p:cNvGrpSpPr/>
              <p:nvPr/>
            </p:nvGrpSpPr>
            <p:grpSpPr>
              <a:xfrm>
                <a:off x="1202" y="618"/>
                <a:ext cx="907" cy="893"/>
                <a:chOff x="1202" y="618"/>
                <a:chExt cx="907" cy="858"/>
              </a:xfrm>
            </p:grpSpPr>
            <p:sp>
              <p:nvSpPr>
                <p:cNvPr id="16421" name="Line 38"/>
                <p:cNvSpPr/>
                <p:nvPr/>
              </p:nvSpPr>
              <p:spPr>
                <a:xfrm flipH="1">
                  <a:off x="1338" y="983"/>
                  <a:ext cx="408" cy="404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  <p:sp>
              <p:nvSpPr>
                <p:cNvPr id="16422" name="Text Box 39"/>
                <p:cNvSpPr txBox="1"/>
                <p:nvPr/>
              </p:nvSpPr>
              <p:spPr>
                <a:xfrm>
                  <a:off x="1202" y="1162"/>
                  <a:ext cx="227" cy="31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>
                  <a:spAutoFit/>
                </a:bodyPr>
                <a:p>
                  <a:pPr eaLnBrk="0" hangingPunct="0">
                    <a:spcBef>
                      <a:spcPct val="50000"/>
                    </a:spcBef>
                  </a:pPr>
                  <a:r>
                    <a:rPr lang="zh-CN" altLang="en-US" sz="2800" b="1" dirty="0">
                      <a:latin typeface="Arial" panose="020B0604020202020204" pitchFamily="34" charset="0"/>
                    </a:rPr>
                    <a:t>．</a:t>
                  </a:r>
                  <a:endParaRPr lang="zh-CN" altLang="en-US" sz="2800" b="1" dirty="0">
                    <a:latin typeface="Arial" panose="020B0604020202020204" pitchFamily="34" charset="0"/>
                  </a:endParaRPr>
                </a:p>
              </p:txBody>
            </p:sp>
            <p:grpSp>
              <p:nvGrpSpPr>
                <p:cNvPr id="16423" name="Group 40"/>
                <p:cNvGrpSpPr/>
                <p:nvPr/>
              </p:nvGrpSpPr>
              <p:grpSpPr>
                <a:xfrm>
                  <a:off x="1655" y="618"/>
                  <a:ext cx="454" cy="349"/>
                  <a:chOff x="1655" y="618"/>
                  <a:chExt cx="454" cy="363"/>
                </a:xfrm>
              </p:grpSpPr>
              <p:sp>
                <p:nvSpPr>
                  <p:cNvPr id="16425" name="Oval 41"/>
                  <p:cNvSpPr/>
                  <p:nvPr/>
                </p:nvSpPr>
                <p:spPr>
                  <a:xfrm>
                    <a:off x="1655" y="663"/>
                    <a:ext cx="363" cy="318"/>
                  </a:xfrm>
                  <a:prstGeom prst="ellipse">
                    <a:avLst/>
                  </a:prstGeom>
                  <a:solidFill>
                    <a:srgbClr val="F1E9AD"/>
                  </a:solidFill>
                  <a:ln w="9525" cap="flat" cmpd="sng">
                    <a:solidFill>
                      <a:schemeClr val="tx1"/>
                    </a:solidFill>
                    <a:prstDash val="solid"/>
                    <a:headEnd type="none" w="med" len="med"/>
                    <a:tailEnd type="none" w="med" len="med"/>
                  </a:ln>
                </p:spPr>
                <p:txBody>
                  <a:bodyPr wrap="none" anchor="ctr"/>
                  <a:p>
                    <a:pPr algn="ctr" eaLnBrk="0" hangingPunct="0"/>
                    <a:r>
                      <a:rPr lang="en-US" altLang="zh-CN" dirty="0">
                        <a:latin typeface="Arial" panose="020B0604020202020204" pitchFamily="34" charset="0"/>
                      </a:rPr>
                      <a:t>   </a:t>
                    </a:r>
                    <a:endParaRPr lang="en-US" altLang="zh-CN" dirty="0">
                      <a:latin typeface="Arial" panose="020B0604020202020204" pitchFamily="34" charset="0"/>
                    </a:endParaRPr>
                  </a:p>
                </p:txBody>
              </p:sp>
              <p:grpSp>
                <p:nvGrpSpPr>
                  <p:cNvPr id="16426" name="Group 42"/>
                  <p:cNvGrpSpPr/>
                  <p:nvPr/>
                </p:nvGrpSpPr>
                <p:grpSpPr>
                  <a:xfrm>
                    <a:off x="1791" y="618"/>
                    <a:ext cx="272" cy="231"/>
                    <a:chOff x="1519" y="3339"/>
                    <a:chExt cx="272" cy="231"/>
                  </a:xfrm>
                </p:grpSpPr>
                <p:sp>
                  <p:nvSpPr>
                    <p:cNvPr id="16430" name="Oval 43"/>
                    <p:cNvSpPr/>
                    <p:nvPr/>
                  </p:nvSpPr>
                  <p:spPr>
                    <a:xfrm>
                      <a:off x="1519" y="3430"/>
                      <a:ext cx="136" cy="136"/>
                    </a:xfrm>
                    <a:prstGeom prst="ellipse">
                      <a:avLst/>
                    </a:prstGeom>
                    <a:solidFill>
                      <a:srgbClr val="996633"/>
                    </a:solidFill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  <p:txBody>
                    <a:bodyPr wrap="none" anchor="ctr"/>
                    <a:p>
                      <a:endParaRPr lang="zh-CN" altLang="en-US" dirty="0">
                        <a:latin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16431" name="Text Box 44"/>
                    <p:cNvSpPr txBox="1"/>
                    <p:nvPr/>
                  </p:nvSpPr>
                  <p:spPr>
                    <a:xfrm>
                      <a:off x="1519" y="3339"/>
                      <a:ext cx="272" cy="231"/>
                    </a:xfrm>
                    <a:prstGeom prst="rect">
                      <a:avLst/>
                    </a:prstGeom>
                    <a:noFill/>
                    <a:ln w="9525">
                      <a:noFill/>
                    </a:ln>
                  </p:spPr>
                  <p:txBody>
                    <a:bodyPr>
                      <a:spAutoFit/>
                    </a:bodyPr>
                    <a:p>
                      <a:pPr eaLnBrk="0" hangingPunct="0">
                        <a:spcBef>
                          <a:spcPct val="50000"/>
                        </a:spcBef>
                      </a:pPr>
                      <a:endParaRPr lang="zh-CN" altLang="zh-CN" b="1" dirty="0">
                        <a:latin typeface="Arial" panose="020B0604020202020204" pitchFamily="34" charset="0"/>
                      </a:endParaRPr>
                    </a:p>
                  </p:txBody>
                </p:sp>
              </p:grpSp>
              <p:grpSp>
                <p:nvGrpSpPr>
                  <p:cNvPr id="16427" name="Group 45"/>
                  <p:cNvGrpSpPr/>
                  <p:nvPr/>
                </p:nvGrpSpPr>
                <p:grpSpPr>
                  <a:xfrm>
                    <a:off x="1973" y="845"/>
                    <a:ext cx="136" cy="90"/>
                    <a:chOff x="1973" y="845"/>
                    <a:chExt cx="136" cy="90"/>
                  </a:xfrm>
                </p:grpSpPr>
                <p:sp>
                  <p:nvSpPr>
                    <p:cNvPr id="16428" name="Line 46"/>
                    <p:cNvSpPr/>
                    <p:nvPr/>
                  </p:nvSpPr>
                  <p:spPr>
                    <a:xfrm flipV="1">
                      <a:off x="1973" y="890"/>
                      <a:ext cx="136" cy="45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  <p:sp>
                  <p:nvSpPr>
                    <p:cNvPr id="16429" name="Line 47"/>
                    <p:cNvSpPr/>
                    <p:nvPr/>
                  </p:nvSpPr>
                  <p:spPr>
                    <a:xfrm>
                      <a:off x="2018" y="845"/>
                      <a:ext cx="91" cy="45"/>
                    </a:xfrm>
                    <a:prstGeom prst="line">
                      <a:avLst/>
                    </a:prstGeom>
                    <a:ln w="9525" cap="flat" cmpd="sng">
                      <a:solidFill>
                        <a:schemeClr val="tx1"/>
                      </a:solidFill>
                      <a:prstDash val="solid"/>
                      <a:headEnd type="none" w="med" len="med"/>
                      <a:tailEnd type="none" w="med" len="med"/>
                    </a:ln>
                  </p:spPr>
                </p:sp>
              </p:grpSp>
            </p:grpSp>
            <p:sp>
              <p:nvSpPr>
                <p:cNvPr id="16424" name="Line 48"/>
                <p:cNvSpPr/>
                <p:nvPr/>
              </p:nvSpPr>
              <p:spPr>
                <a:xfrm>
                  <a:off x="1882" y="987"/>
                  <a:ext cx="0" cy="266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16420" name="Text Box 49"/>
              <p:cNvSpPr txBox="1"/>
              <p:nvPr/>
            </p:nvSpPr>
            <p:spPr>
              <a:xfrm>
                <a:off x="1791" y="1026"/>
                <a:ext cx="227" cy="327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>
                <a:spAutoFit/>
              </a:bodyPr>
              <a:p>
                <a:pPr eaLnBrk="0" hangingPunct="0">
                  <a:spcBef>
                    <a:spcPct val="50000"/>
                  </a:spcBef>
                </a:pPr>
                <a:r>
                  <a:rPr lang="zh-CN" altLang="en-US" sz="2800" b="1" dirty="0">
                    <a:latin typeface="Arial" panose="020B0604020202020204" pitchFamily="34" charset="0"/>
                  </a:rPr>
                  <a:t>．</a:t>
                </a:r>
                <a:endParaRPr lang="zh-CN" altLang="en-US" sz="2800" b="1" dirty="0">
                  <a:latin typeface="Arial" panose="020B0604020202020204" pitchFamily="34" charset="0"/>
                </a:endParaRPr>
              </a:p>
            </p:txBody>
          </p:sp>
        </p:grpSp>
      </p:grpSp>
      <p:sp>
        <p:nvSpPr>
          <p:cNvPr id="3" name="Text Box 50"/>
          <p:cNvSpPr txBox="1"/>
          <p:nvPr/>
        </p:nvSpPr>
        <p:spPr>
          <a:xfrm>
            <a:off x="468313" y="260350"/>
            <a:ext cx="2663825" cy="636588"/>
          </a:xfrm>
          <a:prstGeom prst="rect">
            <a:avLst/>
          </a:prstGeom>
          <a:solidFill>
            <a:srgbClr val="CC99FF"/>
          </a:solidFill>
          <a:ln w="57150" cap="flat" cmpd="thinThick">
            <a:solidFill>
              <a:srgbClr val="800080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660066"/>
                </a:solidFill>
                <a:latin typeface="Times New Roman" panose="02020603050405020304" pitchFamily="2" charset="0"/>
                <a:ea typeface="华文彩云" pitchFamily="2" charset="-122"/>
              </a:rPr>
              <a:t>探究性质：</a:t>
            </a:r>
            <a:endParaRPr lang="zh-CN" altLang="en-US" sz="3200" b="1" dirty="0">
              <a:solidFill>
                <a:srgbClr val="660066"/>
              </a:solidFill>
              <a:latin typeface="Times New Roman" panose="02020603050405020304" pitchFamily="2" charset="0"/>
              <a:ea typeface="华文彩云" pitchFamily="2" charset="-122"/>
            </a:endParaRPr>
          </a:p>
        </p:txBody>
      </p:sp>
      <p:sp>
        <p:nvSpPr>
          <p:cNvPr id="4" name="Text Box 51"/>
          <p:cNvSpPr txBox="1"/>
          <p:nvPr/>
        </p:nvSpPr>
        <p:spPr>
          <a:xfrm>
            <a:off x="684213" y="2924175"/>
            <a:ext cx="7561262" cy="1383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Arial" panose="020B0604020202020204" pitchFamily="34" charset="0"/>
              </a:rPr>
              <a:t>       1</a:t>
            </a:r>
            <a:r>
              <a:rPr lang="zh-CN" altLang="en-US" sz="2800" b="1" dirty="0">
                <a:latin typeface="Arial" panose="020B0604020202020204" pitchFamily="34" charset="0"/>
              </a:rPr>
              <a:t>、由一个平面图形可以得到与它关于一条直线</a:t>
            </a:r>
            <a:r>
              <a:rPr lang="en-US" altLang="zh-CN" sz="2800" b="1" i="1" dirty="0">
                <a:sym typeface="+mn-ea"/>
              </a:rPr>
              <a:t>l</a:t>
            </a:r>
            <a:r>
              <a:rPr lang="zh-CN" altLang="en-US" sz="2800" b="1" dirty="0">
                <a:latin typeface="Arial" panose="020B0604020202020204" pitchFamily="34" charset="0"/>
              </a:rPr>
              <a:t>成轴对称的图形，这个图形与原图形的</a:t>
            </a:r>
            <a:r>
              <a:rPr lang="zh-CN" altLang="en-US" sz="2800" b="1" dirty="0">
                <a:solidFill>
                  <a:srgbClr val="FF00FF"/>
                </a:solidFill>
                <a:latin typeface="Arial" panose="020B0604020202020204" pitchFamily="34" charset="0"/>
              </a:rPr>
              <a:t>形状、大小</a:t>
            </a:r>
            <a:r>
              <a:rPr lang="zh-CN" altLang="en-US" sz="2800" b="1" dirty="0">
                <a:latin typeface="Arial" panose="020B0604020202020204" pitchFamily="34" charset="0"/>
              </a:rPr>
              <a:t>完全一样。</a:t>
            </a:r>
            <a:endParaRPr lang="zh-CN" altLang="en-US" sz="2800" b="1" dirty="0">
              <a:latin typeface="Arial" panose="020B0604020202020204" pitchFamily="34" charset="0"/>
            </a:endParaRPr>
          </a:p>
        </p:txBody>
      </p:sp>
      <p:sp>
        <p:nvSpPr>
          <p:cNvPr id="5" name="Text Box 52"/>
          <p:cNvSpPr txBox="1"/>
          <p:nvPr/>
        </p:nvSpPr>
        <p:spPr>
          <a:xfrm>
            <a:off x="719455" y="4365625"/>
            <a:ext cx="7561263" cy="9531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Arial" panose="020B0604020202020204" pitchFamily="34" charset="0"/>
              </a:rPr>
              <a:t>       2</a:t>
            </a:r>
            <a:r>
              <a:rPr lang="zh-CN" altLang="en-US" sz="2800" b="1" dirty="0">
                <a:latin typeface="Arial" panose="020B0604020202020204" pitchFamily="34" charset="0"/>
              </a:rPr>
              <a:t>、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</a:rPr>
              <a:t>新图形上的每一点，都是原图形上的某一点关于直线</a:t>
            </a:r>
            <a:r>
              <a:rPr lang="en-US" altLang="zh-CN" sz="2800" b="1" i="1" dirty="0">
                <a:sym typeface="+mn-ea"/>
              </a:rPr>
              <a:t>l</a:t>
            </a:r>
            <a:r>
              <a:rPr lang="zh-CN" altLang="en-US" sz="2800" b="1" dirty="0">
                <a:solidFill>
                  <a:srgbClr val="000000"/>
                </a:solidFill>
                <a:latin typeface="Arial" panose="020B0604020202020204" pitchFamily="34" charset="0"/>
              </a:rPr>
              <a:t>的对称点。</a:t>
            </a:r>
            <a:endParaRPr lang="zh-CN" altLang="en-US" sz="2800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 Box 53"/>
          <p:cNvSpPr txBox="1"/>
          <p:nvPr/>
        </p:nvSpPr>
        <p:spPr>
          <a:xfrm>
            <a:off x="682625" y="5496560"/>
            <a:ext cx="7545705" cy="9531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Arial" panose="020B0604020202020204" pitchFamily="34" charset="0"/>
              </a:rPr>
              <a:t>        3</a:t>
            </a:r>
            <a:r>
              <a:rPr lang="zh-CN" altLang="en-US" sz="2800" b="1" dirty="0">
                <a:latin typeface="Arial" panose="020B0604020202020204" pitchFamily="34" charset="0"/>
              </a:rPr>
              <a:t>、对称轴是任何一对对应点所连线段的</a:t>
            </a:r>
            <a:r>
              <a:rPr lang="zh-CN" altLang="en-US" sz="2800" b="1" dirty="0">
                <a:solidFill>
                  <a:srgbClr val="FF00FF"/>
                </a:solidFill>
                <a:latin typeface="Arial" panose="020B0604020202020204" pitchFamily="34" charset="0"/>
              </a:rPr>
              <a:t>垂直平分平分线。</a:t>
            </a:r>
            <a:endParaRPr lang="zh-CN" altLang="en-US" sz="2800" b="1" dirty="0">
              <a:solidFill>
                <a:srgbClr val="FF00FF"/>
              </a:solidFill>
              <a:latin typeface="Arial" panose="020B0604020202020204" pitchFamily="34" charset="0"/>
            </a:endParaRPr>
          </a:p>
        </p:txBody>
      </p:sp>
      <p:grpSp>
        <p:nvGrpSpPr>
          <p:cNvPr id="20" name="Group 54"/>
          <p:cNvGrpSpPr/>
          <p:nvPr/>
        </p:nvGrpSpPr>
        <p:grpSpPr>
          <a:xfrm>
            <a:off x="5148263" y="1341438"/>
            <a:ext cx="1728787" cy="579437"/>
            <a:chOff x="3243" y="845"/>
            <a:chExt cx="1089" cy="365"/>
          </a:xfrm>
        </p:grpSpPr>
        <p:sp>
          <p:nvSpPr>
            <p:cNvPr id="16415" name="Text Box 55"/>
            <p:cNvSpPr txBox="1"/>
            <p:nvPr/>
          </p:nvSpPr>
          <p:spPr>
            <a:xfrm>
              <a:off x="3243" y="845"/>
              <a:ext cx="317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spcBef>
                  <a:spcPct val="50000"/>
                </a:spcBef>
              </a:pPr>
              <a:r>
                <a:rPr lang="en-US" altLang="zh-CN" sz="3200" b="1" dirty="0">
                  <a:solidFill>
                    <a:srgbClr val="FF3300"/>
                  </a:solidFill>
                  <a:latin typeface="Arial" panose="020B0604020202020204" pitchFamily="34" charset="0"/>
                </a:rPr>
                <a:t>·</a:t>
              </a:r>
              <a:endParaRPr lang="en-US" altLang="zh-CN" sz="3200" b="1" dirty="0">
                <a:solidFill>
                  <a:srgbClr val="FF33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416" name="Text Box 56"/>
            <p:cNvSpPr txBox="1"/>
            <p:nvPr/>
          </p:nvSpPr>
          <p:spPr>
            <a:xfrm>
              <a:off x="3969" y="845"/>
              <a:ext cx="363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spcBef>
                  <a:spcPct val="50000"/>
                </a:spcBef>
              </a:pPr>
              <a:r>
                <a:rPr lang="en-US" altLang="zh-CN" sz="3200" b="1" dirty="0">
                  <a:solidFill>
                    <a:srgbClr val="FF3300"/>
                  </a:solidFill>
                  <a:latin typeface="Arial" panose="020B0604020202020204" pitchFamily="34" charset="0"/>
                </a:rPr>
                <a:t>·</a:t>
              </a:r>
              <a:endParaRPr lang="en-US" altLang="zh-CN" sz="3200" b="1" dirty="0">
                <a:solidFill>
                  <a:srgbClr val="FF33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1" name="Group 57"/>
          <p:cNvGrpSpPr/>
          <p:nvPr/>
        </p:nvGrpSpPr>
        <p:grpSpPr>
          <a:xfrm>
            <a:off x="4211638" y="1628775"/>
            <a:ext cx="3455987" cy="579438"/>
            <a:chOff x="2653" y="1026"/>
            <a:chExt cx="2177" cy="365"/>
          </a:xfrm>
        </p:grpSpPr>
        <p:sp>
          <p:nvSpPr>
            <p:cNvPr id="16413" name="Text Box 58"/>
            <p:cNvSpPr txBox="1"/>
            <p:nvPr/>
          </p:nvSpPr>
          <p:spPr>
            <a:xfrm>
              <a:off x="2653" y="1026"/>
              <a:ext cx="317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spcBef>
                  <a:spcPct val="50000"/>
                </a:spcBef>
              </a:pPr>
              <a:r>
                <a:rPr lang="en-US" altLang="zh-CN" sz="3200" b="1" dirty="0">
                  <a:solidFill>
                    <a:srgbClr val="FF3300"/>
                  </a:solidFill>
                  <a:latin typeface="Arial" panose="020B0604020202020204" pitchFamily="34" charset="0"/>
                </a:rPr>
                <a:t>·</a:t>
              </a:r>
              <a:endParaRPr lang="en-US" altLang="zh-CN" sz="3200" b="1" dirty="0">
                <a:solidFill>
                  <a:srgbClr val="FF33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414" name="Text Box 59"/>
            <p:cNvSpPr txBox="1"/>
            <p:nvPr/>
          </p:nvSpPr>
          <p:spPr>
            <a:xfrm>
              <a:off x="4513" y="1026"/>
              <a:ext cx="317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spcBef>
                  <a:spcPct val="50000"/>
                </a:spcBef>
              </a:pPr>
              <a:r>
                <a:rPr lang="en-US" altLang="zh-CN" sz="3200" b="1" dirty="0">
                  <a:solidFill>
                    <a:srgbClr val="FF3300"/>
                  </a:solidFill>
                  <a:latin typeface="Arial" panose="020B0604020202020204" pitchFamily="34" charset="0"/>
                </a:rPr>
                <a:t>·</a:t>
              </a:r>
              <a:endParaRPr lang="en-US" altLang="zh-CN" sz="3200" b="1" dirty="0">
                <a:solidFill>
                  <a:srgbClr val="FF3300"/>
                </a:solidFill>
                <a:latin typeface="Arial" panose="020B0604020202020204" pitchFamily="34" charset="0"/>
              </a:endParaRPr>
            </a:p>
          </p:txBody>
        </p:sp>
      </p:grpSp>
      <p:grpSp>
        <p:nvGrpSpPr>
          <p:cNvPr id="22" name="Group 60"/>
          <p:cNvGrpSpPr/>
          <p:nvPr/>
        </p:nvGrpSpPr>
        <p:grpSpPr>
          <a:xfrm>
            <a:off x="5508625" y="765175"/>
            <a:ext cx="935038" cy="579438"/>
            <a:chOff x="3470" y="482"/>
            <a:chExt cx="589" cy="365"/>
          </a:xfrm>
        </p:grpSpPr>
        <p:sp>
          <p:nvSpPr>
            <p:cNvPr id="16411" name="Text Box 61"/>
            <p:cNvSpPr txBox="1"/>
            <p:nvPr/>
          </p:nvSpPr>
          <p:spPr>
            <a:xfrm>
              <a:off x="3470" y="482"/>
              <a:ext cx="317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spcBef>
                  <a:spcPct val="50000"/>
                </a:spcBef>
              </a:pPr>
              <a:r>
                <a:rPr lang="en-US" altLang="zh-CN" sz="3200" b="1" dirty="0">
                  <a:solidFill>
                    <a:srgbClr val="FF3300"/>
                  </a:solidFill>
                  <a:latin typeface="Arial" panose="020B0604020202020204" pitchFamily="34" charset="0"/>
                </a:rPr>
                <a:t>·</a:t>
              </a:r>
              <a:endParaRPr lang="en-US" altLang="zh-CN" sz="3200" b="1" dirty="0">
                <a:solidFill>
                  <a:srgbClr val="FF33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6412" name="Text Box 62"/>
            <p:cNvSpPr txBox="1"/>
            <p:nvPr/>
          </p:nvSpPr>
          <p:spPr>
            <a:xfrm>
              <a:off x="3742" y="482"/>
              <a:ext cx="317" cy="365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spcBef>
                  <a:spcPct val="50000"/>
                </a:spcBef>
              </a:pPr>
              <a:r>
                <a:rPr lang="en-US" altLang="zh-CN" sz="3200" b="1" dirty="0">
                  <a:solidFill>
                    <a:srgbClr val="FF3300"/>
                  </a:solidFill>
                  <a:latin typeface="Arial" panose="020B0604020202020204" pitchFamily="34" charset="0"/>
                </a:rPr>
                <a:t>·</a:t>
              </a:r>
              <a:endParaRPr lang="en-US" altLang="zh-CN" sz="3200" b="1" dirty="0">
                <a:solidFill>
                  <a:srgbClr val="FF33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7" name="Line 63"/>
          <p:cNvSpPr/>
          <p:nvPr/>
        </p:nvSpPr>
        <p:spPr>
          <a:xfrm>
            <a:off x="4356100" y="1916113"/>
            <a:ext cx="2952750" cy="0"/>
          </a:xfrm>
          <a:prstGeom prst="line">
            <a:avLst/>
          </a:prstGeom>
          <a:ln w="28575" cap="flat" cmpd="sng">
            <a:solidFill>
              <a:srgbClr val="990000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9" name="Line 64"/>
          <p:cNvSpPr/>
          <p:nvPr/>
        </p:nvSpPr>
        <p:spPr>
          <a:xfrm>
            <a:off x="5651500" y="1052513"/>
            <a:ext cx="433388" cy="0"/>
          </a:xfrm>
          <a:prstGeom prst="line">
            <a:avLst/>
          </a:prstGeom>
          <a:ln w="28575" cap="flat" cmpd="sng">
            <a:solidFill>
              <a:srgbClr val="990000"/>
            </a:solidFill>
            <a:prstDash val="dash"/>
            <a:headEnd type="none" w="med" len="med"/>
            <a:tailEnd type="none" w="med" len="med"/>
          </a:ln>
        </p:spPr>
      </p:sp>
      <p:sp>
        <p:nvSpPr>
          <p:cNvPr id="10" name="Line 65"/>
          <p:cNvSpPr/>
          <p:nvPr/>
        </p:nvSpPr>
        <p:spPr>
          <a:xfrm>
            <a:off x="5292725" y="1628775"/>
            <a:ext cx="1150938" cy="0"/>
          </a:xfrm>
          <a:prstGeom prst="line">
            <a:avLst/>
          </a:prstGeom>
          <a:ln w="28575" cap="flat" cmpd="sng">
            <a:solidFill>
              <a:srgbClr val="990000"/>
            </a:solidFill>
            <a:prstDash val="dash"/>
            <a:headEnd type="none" w="med" len="med"/>
            <a:tailEnd type="none" w="med" len="med"/>
          </a:ln>
        </p:spPr>
      </p:sp>
      <p:grpSp>
        <p:nvGrpSpPr>
          <p:cNvPr id="23" name="Group 66"/>
          <p:cNvGrpSpPr/>
          <p:nvPr/>
        </p:nvGrpSpPr>
        <p:grpSpPr>
          <a:xfrm>
            <a:off x="5437188" y="479426"/>
            <a:ext cx="1152525" cy="366713"/>
            <a:chOff x="3425" y="302"/>
            <a:chExt cx="726" cy="231"/>
          </a:xfrm>
        </p:grpSpPr>
        <p:sp>
          <p:nvSpPr>
            <p:cNvPr id="16409" name="Text Box 67"/>
            <p:cNvSpPr txBox="1"/>
            <p:nvPr/>
          </p:nvSpPr>
          <p:spPr>
            <a:xfrm>
              <a:off x="3425" y="302"/>
              <a:ext cx="363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spcBef>
                  <a:spcPct val="50000"/>
                </a:spcBef>
              </a:pPr>
              <a:r>
                <a:rPr lang="en-US" altLang="zh-CN" b="1" dirty="0">
                  <a:latin typeface="Arial" panose="020B0604020202020204" pitchFamily="34" charset="0"/>
                </a:rPr>
                <a:t>A</a:t>
              </a:r>
              <a:endParaRPr lang="en-US" altLang="zh-CN" b="1" dirty="0">
                <a:latin typeface="Arial" panose="020B0604020202020204" pitchFamily="34" charset="0"/>
              </a:endParaRPr>
            </a:p>
          </p:txBody>
        </p:sp>
        <p:sp>
          <p:nvSpPr>
            <p:cNvPr id="16410" name="Text Box 68"/>
            <p:cNvSpPr txBox="1"/>
            <p:nvPr/>
          </p:nvSpPr>
          <p:spPr>
            <a:xfrm>
              <a:off x="3697" y="302"/>
              <a:ext cx="454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spcBef>
                  <a:spcPct val="50000"/>
                </a:spcBef>
              </a:pPr>
              <a:r>
                <a:rPr lang="en-US" altLang="zh-CN" b="1" dirty="0">
                  <a:latin typeface="Arial" panose="020B0604020202020204" pitchFamily="34" charset="0"/>
                </a:rPr>
                <a:t>A′</a:t>
              </a:r>
              <a:endParaRPr lang="en-US" altLang="zh-CN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24" name="Group 69"/>
          <p:cNvGrpSpPr/>
          <p:nvPr/>
        </p:nvGrpSpPr>
        <p:grpSpPr>
          <a:xfrm>
            <a:off x="4859338" y="1412875"/>
            <a:ext cx="2305050" cy="438150"/>
            <a:chOff x="3061" y="890"/>
            <a:chExt cx="1452" cy="276"/>
          </a:xfrm>
        </p:grpSpPr>
        <p:sp>
          <p:nvSpPr>
            <p:cNvPr id="16407" name="Text Box 70"/>
            <p:cNvSpPr txBox="1"/>
            <p:nvPr/>
          </p:nvSpPr>
          <p:spPr>
            <a:xfrm>
              <a:off x="3061" y="890"/>
              <a:ext cx="363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spcBef>
                  <a:spcPct val="50000"/>
                </a:spcBef>
              </a:pPr>
              <a:r>
                <a:rPr lang="en-US" altLang="zh-CN" b="1" dirty="0">
                  <a:latin typeface="Arial" panose="020B0604020202020204" pitchFamily="34" charset="0"/>
                </a:rPr>
                <a:t>B</a:t>
              </a:r>
              <a:endParaRPr lang="en-US" altLang="zh-CN" b="1" dirty="0">
                <a:latin typeface="Arial" panose="020B0604020202020204" pitchFamily="34" charset="0"/>
              </a:endParaRPr>
            </a:p>
          </p:txBody>
        </p:sp>
        <p:sp>
          <p:nvSpPr>
            <p:cNvPr id="16408" name="Text Box 71"/>
            <p:cNvSpPr txBox="1"/>
            <p:nvPr/>
          </p:nvSpPr>
          <p:spPr>
            <a:xfrm>
              <a:off x="4059" y="935"/>
              <a:ext cx="454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spcBef>
                  <a:spcPct val="50000"/>
                </a:spcBef>
              </a:pPr>
              <a:r>
                <a:rPr lang="en-US" altLang="zh-CN" b="1" dirty="0">
                  <a:latin typeface="Arial" panose="020B0604020202020204" pitchFamily="34" charset="0"/>
                </a:rPr>
                <a:t>B′</a:t>
              </a:r>
              <a:endParaRPr lang="en-US" altLang="zh-CN" b="1" dirty="0">
                <a:latin typeface="Arial" panose="020B0604020202020204" pitchFamily="34" charset="0"/>
              </a:endParaRPr>
            </a:p>
          </p:txBody>
        </p:sp>
      </p:grpSp>
      <p:grpSp>
        <p:nvGrpSpPr>
          <p:cNvPr id="25" name="Group 72"/>
          <p:cNvGrpSpPr/>
          <p:nvPr/>
        </p:nvGrpSpPr>
        <p:grpSpPr>
          <a:xfrm>
            <a:off x="4211638" y="1916113"/>
            <a:ext cx="3529012" cy="439737"/>
            <a:chOff x="2653" y="1207"/>
            <a:chExt cx="2223" cy="277"/>
          </a:xfrm>
        </p:grpSpPr>
        <p:sp>
          <p:nvSpPr>
            <p:cNvPr id="16405" name="Text Box 73"/>
            <p:cNvSpPr txBox="1"/>
            <p:nvPr/>
          </p:nvSpPr>
          <p:spPr>
            <a:xfrm>
              <a:off x="2653" y="1207"/>
              <a:ext cx="363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spcBef>
                  <a:spcPct val="50000"/>
                </a:spcBef>
              </a:pPr>
              <a:r>
                <a:rPr lang="en-US" altLang="zh-CN" b="1" dirty="0">
                  <a:latin typeface="Arial" panose="020B0604020202020204" pitchFamily="34" charset="0"/>
                </a:rPr>
                <a:t>C</a:t>
              </a:r>
              <a:endParaRPr lang="en-US" altLang="zh-CN" b="1" dirty="0">
                <a:latin typeface="Arial" panose="020B0604020202020204" pitchFamily="34" charset="0"/>
              </a:endParaRPr>
            </a:p>
          </p:txBody>
        </p:sp>
        <p:sp>
          <p:nvSpPr>
            <p:cNvPr id="16406" name="Text Box 74"/>
            <p:cNvSpPr txBox="1"/>
            <p:nvPr/>
          </p:nvSpPr>
          <p:spPr>
            <a:xfrm>
              <a:off x="4422" y="1253"/>
              <a:ext cx="454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pPr eaLnBrk="0" hangingPunct="0">
                <a:spcBef>
                  <a:spcPct val="50000"/>
                </a:spcBef>
              </a:pPr>
              <a:r>
                <a:rPr lang="en-US" altLang="zh-CN" b="1" dirty="0">
                  <a:latin typeface="Arial" panose="020B0604020202020204" pitchFamily="34" charset="0"/>
                </a:rPr>
                <a:t>C′</a:t>
              </a:r>
              <a:endParaRPr lang="en-US" altLang="zh-CN" b="1" dirty="0">
                <a:latin typeface="Arial" panose="020B0604020202020204" pitchFamily="34" charset="0"/>
              </a:endParaRPr>
            </a:p>
          </p:txBody>
        </p:sp>
      </p:grpSp>
      <p:sp>
        <p:nvSpPr>
          <p:cNvPr id="11" name="Text Box 75"/>
          <p:cNvSpPr txBox="1"/>
          <p:nvPr/>
        </p:nvSpPr>
        <p:spPr>
          <a:xfrm>
            <a:off x="5795963" y="530225"/>
            <a:ext cx="576262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</a:pPr>
            <a:r>
              <a:rPr lang="en-US" altLang="zh-CN" dirty="0">
                <a:solidFill>
                  <a:srgbClr val="800000"/>
                </a:solidFill>
                <a:latin typeface="Arial" panose="020B0604020202020204" pitchFamily="34" charset="0"/>
              </a:rPr>
              <a:t>┓</a:t>
            </a:r>
            <a:endParaRPr lang="en-US" altLang="zh-CN" dirty="0">
              <a:solidFill>
                <a:srgbClr val="800000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 Box 76"/>
          <p:cNvSpPr txBox="1"/>
          <p:nvPr/>
        </p:nvSpPr>
        <p:spPr>
          <a:xfrm>
            <a:off x="5796598" y="1412875"/>
            <a:ext cx="576262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</a:pPr>
            <a:r>
              <a:rPr lang="en-US" altLang="zh-CN" dirty="0">
                <a:solidFill>
                  <a:srgbClr val="800000"/>
                </a:solidFill>
                <a:latin typeface="Arial" panose="020B0604020202020204" pitchFamily="34" charset="0"/>
              </a:rPr>
              <a:t>┓</a:t>
            </a:r>
            <a:endParaRPr lang="en-US" altLang="zh-CN" dirty="0">
              <a:solidFill>
                <a:srgbClr val="800000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 Box 77"/>
          <p:cNvSpPr txBox="1"/>
          <p:nvPr/>
        </p:nvSpPr>
        <p:spPr>
          <a:xfrm>
            <a:off x="5796598" y="1053783"/>
            <a:ext cx="576262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</a:pPr>
            <a:r>
              <a:rPr lang="en-US" altLang="zh-CN" dirty="0">
                <a:solidFill>
                  <a:srgbClr val="800000"/>
                </a:solidFill>
                <a:latin typeface="Arial" panose="020B0604020202020204" pitchFamily="34" charset="0"/>
              </a:rPr>
              <a:t>┓</a:t>
            </a:r>
            <a:endParaRPr lang="en-US" altLang="zh-CN" dirty="0">
              <a:solidFill>
                <a:srgbClr val="8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800" decel="100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8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8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1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/>
      <p:bldP spid="5" grpId="0"/>
      <p:bldP spid="6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直接连接符 27649"/>
          <p:cNvSpPr/>
          <p:nvPr/>
        </p:nvSpPr>
        <p:spPr>
          <a:xfrm>
            <a:off x="6265863" y="1465263"/>
            <a:ext cx="0" cy="3960812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6626" name="椭圆 27650"/>
          <p:cNvSpPr/>
          <p:nvPr/>
        </p:nvSpPr>
        <p:spPr>
          <a:xfrm flipH="1">
            <a:off x="5114925" y="3265488"/>
            <a:ext cx="71438" cy="71437"/>
          </a:xfrm>
          <a:prstGeom prst="ellipse">
            <a:avLst/>
          </a:prstGeo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7652" name="直接连接符 27651"/>
          <p:cNvSpPr/>
          <p:nvPr/>
        </p:nvSpPr>
        <p:spPr>
          <a:xfrm>
            <a:off x="6302375" y="3302000"/>
            <a:ext cx="1044575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6628" name="文本框 27652"/>
          <p:cNvSpPr txBox="1"/>
          <p:nvPr/>
        </p:nvSpPr>
        <p:spPr>
          <a:xfrm>
            <a:off x="1042988" y="1916113"/>
            <a:ext cx="3641725" cy="137318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latin typeface="华文中宋" pitchFamily="2" charset="-122"/>
                <a:ea typeface="华文中宋" pitchFamily="2" charset="-122"/>
              </a:rPr>
              <a:t>   已知对称轴 </a:t>
            </a:r>
            <a:r>
              <a:rPr lang="en-US" altLang="x-none" sz="2800" b="1" i="1" dirty="0">
                <a:latin typeface="Times New Roman" panose="02020603050405020304" pitchFamily="2" charset="0"/>
                <a:ea typeface="华文中宋" pitchFamily="2" charset="-122"/>
              </a:rPr>
              <a:t>l </a:t>
            </a:r>
            <a:r>
              <a:rPr lang="zh-CN" altLang="en-US" sz="2800" b="1" dirty="0">
                <a:latin typeface="华文中宋" pitchFamily="2" charset="-122"/>
                <a:ea typeface="华文中宋" pitchFamily="2" charset="-122"/>
              </a:rPr>
              <a:t>和一个点</a:t>
            </a:r>
            <a:r>
              <a:rPr lang="en-US" altLang="x-none" sz="2800" b="1" i="1" dirty="0">
                <a:latin typeface="华文中宋" pitchFamily="2" charset="-122"/>
                <a:ea typeface="华文中宋" pitchFamily="2" charset="-122"/>
              </a:rPr>
              <a:t>A</a:t>
            </a:r>
            <a:r>
              <a:rPr lang="zh-CN" altLang="en-US" sz="2800" b="1" dirty="0">
                <a:latin typeface="华文中宋" pitchFamily="2" charset="-122"/>
                <a:ea typeface="华文中宋" pitchFamily="2" charset="-122"/>
              </a:rPr>
              <a:t>，如何画出点</a:t>
            </a:r>
            <a:r>
              <a:rPr lang="en-US" altLang="x-none" sz="2800" b="1" i="1" dirty="0">
                <a:latin typeface="Times New Roman" panose="02020603050405020304" pitchFamily="2" charset="0"/>
                <a:ea typeface="华文中宋" pitchFamily="2" charset="-122"/>
              </a:rPr>
              <a:t>A</a:t>
            </a:r>
            <a:r>
              <a:rPr lang="zh-CN" altLang="en-US" sz="2800" b="1" dirty="0">
                <a:latin typeface="华文中宋" pitchFamily="2" charset="-122"/>
                <a:ea typeface="华文中宋" pitchFamily="2" charset="-122"/>
              </a:rPr>
              <a:t>关于 </a:t>
            </a:r>
            <a:r>
              <a:rPr lang="en-US" altLang="x-none" sz="2800" b="1" i="1" dirty="0">
                <a:latin typeface="Times New Roman" panose="02020603050405020304" pitchFamily="2" charset="0"/>
                <a:ea typeface="华文中宋" pitchFamily="2" charset="-122"/>
              </a:rPr>
              <a:t>l</a:t>
            </a:r>
            <a:r>
              <a:rPr lang="en-US" altLang="x-none" sz="2800" b="1" dirty="0">
                <a:latin typeface="华文中宋" pitchFamily="2" charset="-122"/>
                <a:ea typeface="华文中宋" pitchFamily="2" charset="-122"/>
              </a:rPr>
              <a:t> </a:t>
            </a:r>
            <a:r>
              <a:rPr lang="zh-CN" altLang="en-US" sz="2800" b="1" dirty="0">
                <a:latin typeface="华文中宋" pitchFamily="2" charset="-122"/>
                <a:ea typeface="华文中宋" pitchFamily="2" charset="-122"/>
              </a:rPr>
              <a:t>的对称点</a:t>
            </a:r>
            <a:r>
              <a:rPr lang="en-US" altLang="x-none" sz="2800" b="1" i="1" dirty="0">
                <a:latin typeface="Times New Roman" panose="02020603050405020304" pitchFamily="2" charset="0"/>
                <a:ea typeface="华文中宋" pitchFamily="2" charset="-122"/>
              </a:rPr>
              <a:t>A</a:t>
            </a:r>
            <a:r>
              <a:rPr lang="en-US" altLang="x-none" sz="2400" b="1" i="1" dirty="0">
                <a:latin typeface="Times New Roman" panose="02020603050405020304" pitchFamily="2" charset="0"/>
                <a:ea typeface="宋体" panose="02010600030101010101" pitchFamily="2" charset="-122"/>
              </a:rPr>
              <a:t>′</a:t>
            </a:r>
            <a:r>
              <a:rPr lang="en-US" altLang="x-none" sz="2800" b="1" dirty="0">
                <a:latin typeface="华文中宋" pitchFamily="2" charset="-122"/>
                <a:ea typeface="华文中宋" pitchFamily="2" charset="-122"/>
              </a:rPr>
              <a:t> ?</a:t>
            </a:r>
            <a:endParaRPr lang="en-US" altLang="x-none" sz="2800" b="1" dirty="0"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26629" name="矩形 27653"/>
          <p:cNvSpPr/>
          <p:nvPr/>
        </p:nvSpPr>
        <p:spPr>
          <a:xfrm>
            <a:off x="5005388" y="2713038"/>
            <a:ext cx="401637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x-none" sz="2800" i="1" dirty="0">
                <a:latin typeface="Times New Roman" panose="02020603050405020304" pitchFamily="2" charset="0"/>
                <a:ea typeface="华文中宋" pitchFamily="2" charset="-122"/>
              </a:rPr>
              <a:t>A</a:t>
            </a:r>
            <a:endParaRPr lang="en-US" altLang="x-none" sz="2800" i="1" dirty="0">
              <a:latin typeface="Times New Roman" panose="02020603050405020304" pitchFamily="2" charset="0"/>
              <a:ea typeface="华文中宋" pitchFamily="2" charset="-122"/>
            </a:endParaRPr>
          </a:p>
        </p:txBody>
      </p:sp>
      <p:grpSp>
        <p:nvGrpSpPr>
          <p:cNvPr id="27655" name="组合 27654"/>
          <p:cNvGrpSpPr/>
          <p:nvPr/>
        </p:nvGrpSpPr>
        <p:grpSpPr>
          <a:xfrm>
            <a:off x="7202488" y="2762250"/>
            <a:ext cx="560387" cy="574675"/>
            <a:chOff x="0" y="0"/>
            <a:chExt cx="353" cy="362"/>
          </a:xfrm>
        </p:grpSpPr>
        <p:sp>
          <p:nvSpPr>
            <p:cNvPr id="26631" name="椭圆 27655"/>
            <p:cNvSpPr/>
            <p:nvPr/>
          </p:nvSpPr>
          <p:spPr>
            <a:xfrm>
              <a:off x="68" y="317"/>
              <a:ext cx="45" cy="45"/>
            </a:xfrm>
            <a:prstGeom prst="ellipse">
              <a:avLst/>
            </a:prstGeom>
            <a:solidFill>
              <a:srgbClr val="FF3300"/>
            </a:solidFill>
            <a:ln w="9525" cap="flat" cmpd="sng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p>
              <a:pPr algn="ctr"/>
              <a:endParaRPr lang="zh-CN" altLang="en-US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  <p:sp>
          <p:nvSpPr>
            <p:cNvPr id="26632" name="矩形 27656"/>
            <p:cNvSpPr/>
            <p:nvPr/>
          </p:nvSpPr>
          <p:spPr>
            <a:xfrm>
              <a:off x="0" y="0"/>
              <a:ext cx="353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x-none" sz="2800" i="1" dirty="0">
                  <a:latin typeface="Times New Roman" panose="02020603050405020304" pitchFamily="2" charset="0"/>
                  <a:ea typeface="华文中宋" pitchFamily="2" charset="-122"/>
                </a:rPr>
                <a:t>A</a:t>
              </a:r>
              <a:r>
                <a:rPr lang="en-US" altLang="x-none" sz="2400" i="1" dirty="0">
                  <a:latin typeface="Times New Roman" panose="02020603050405020304" pitchFamily="2" charset="0"/>
                  <a:ea typeface="宋体" panose="02010600030101010101" pitchFamily="2" charset="-122"/>
                </a:rPr>
                <a:t>′</a:t>
              </a:r>
              <a:endParaRPr lang="en-US" altLang="x-none" sz="2400" i="1" dirty="0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7658" name="组合 27657"/>
          <p:cNvGrpSpPr/>
          <p:nvPr/>
        </p:nvGrpSpPr>
        <p:grpSpPr>
          <a:xfrm>
            <a:off x="5184775" y="2713038"/>
            <a:ext cx="1246188" cy="588962"/>
            <a:chOff x="0" y="0"/>
            <a:chExt cx="785" cy="371"/>
          </a:xfrm>
        </p:grpSpPr>
        <p:grpSp>
          <p:nvGrpSpPr>
            <p:cNvPr id="26634" name="组合 27658"/>
            <p:cNvGrpSpPr/>
            <p:nvPr/>
          </p:nvGrpSpPr>
          <p:grpSpPr>
            <a:xfrm>
              <a:off x="0" y="280"/>
              <a:ext cx="681" cy="91"/>
              <a:chOff x="0" y="0"/>
              <a:chExt cx="681" cy="91"/>
            </a:xfrm>
          </p:grpSpPr>
          <p:sp>
            <p:nvSpPr>
              <p:cNvPr id="26635" name="直接连接符 27659"/>
              <p:cNvSpPr/>
              <p:nvPr/>
            </p:nvSpPr>
            <p:spPr>
              <a:xfrm>
                <a:off x="0" y="91"/>
                <a:ext cx="681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grpSp>
            <p:nvGrpSpPr>
              <p:cNvPr id="26636" name="组合 27660"/>
              <p:cNvGrpSpPr/>
              <p:nvPr/>
            </p:nvGrpSpPr>
            <p:grpSpPr>
              <a:xfrm>
                <a:off x="590" y="0"/>
                <a:ext cx="91" cy="91"/>
                <a:chOff x="0" y="0"/>
                <a:chExt cx="250" cy="250"/>
              </a:xfrm>
            </p:grpSpPr>
            <p:sp>
              <p:nvSpPr>
                <p:cNvPr id="26637" name="直接连接符 27661"/>
                <p:cNvSpPr/>
                <p:nvPr/>
              </p:nvSpPr>
              <p:spPr>
                <a:xfrm>
                  <a:off x="0" y="0"/>
                  <a:ext cx="0" cy="25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26638" name="直接连接符 27662"/>
                <p:cNvSpPr/>
                <p:nvPr/>
              </p:nvSpPr>
              <p:spPr>
                <a:xfrm>
                  <a:off x="0" y="0"/>
                  <a:ext cx="250" cy="0"/>
                </a:xfrm>
                <a:prstGeom prst="line">
                  <a:avLst/>
                </a:prstGeom>
                <a:ln w="952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</p:grpSp>
        </p:grpSp>
        <p:sp>
          <p:nvSpPr>
            <p:cNvPr id="26639" name="矩形 27663"/>
            <p:cNvSpPr/>
            <p:nvPr/>
          </p:nvSpPr>
          <p:spPr>
            <a:xfrm>
              <a:off x="507" y="0"/>
              <a:ext cx="278" cy="3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x-none" sz="2800" i="1" dirty="0">
                  <a:latin typeface="Times New Roman" panose="02020603050405020304" pitchFamily="2" charset="0"/>
                  <a:ea typeface="华文中宋" pitchFamily="2" charset="-122"/>
                </a:rPr>
                <a:t>O</a:t>
              </a:r>
              <a:endParaRPr lang="en-US" altLang="x-none" sz="2800" i="1" dirty="0">
                <a:latin typeface="Times New Roman" panose="02020603050405020304" pitchFamily="2" charset="0"/>
                <a:ea typeface="华文中宋" pitchFamily="2" charset="-122"/>
              </a:endParaRPr>
            </a:p>
          </p:txBody>
        </p:sp>
      </p:grpSp>
      <p:sp>
        <p:nvSpPr>
          <p:cNvPr id="26640" name="矩形 27664"/>
          <p:cNvSpPr/>
          <p:nvPr/>
        </p:nvSpPr>
        <p:spPr>
          <a:xfrm>
            <a:off x="5937250" y="1144588"/>
            <a:ext cx="485775" cy="5191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dirty="0">
                <a:latin typeface="华文中宋" pitchFamily="2" charset="-122"/>
                <a:ea typeface="华文中宋" pitchFamily="2" charset="-122"/>
              </a:rPr>
              <a:t> </a:t>
            </a:r>
            <a:r>
              <a:rPr lang="en-US" altLang="x-none" sz="2800" i="1" dirty="0">
                <a:latin typeface="Times New Roman" panose="02020603050405020304" pitchFamily="2" charset="0"/>
                <a:ea typeface="华文中宋" pitchFamily="2" charset="-122"/>
              </a:rPr>
              <a:t>l </a:t>
            </a:r>
            <a:endParaRPr lang="en-US" altLang="x-none" sz="2800" i="1" dirty="0">
              <a:latin typeface="Times New Roman" panose="02020603050405020304" pitchFamily="2" charset="0"/>
              <a:ea typeface="华文中宋" pitchFamily="2" charset="-122"/>
            </a:endParaRPr>
          </a:p>
        </p:txBody>
      </p:sp>
      <p:sp>
        <p:nvSpPr>
          <p:cNvPr id="26641" name="文本框 27665"/>
          <p:cNvSpPr txBox="1"/>
          <p:nvPr/>
        </p:nvSpPr>
        <p:spPr>
          <a:xfrm>
            <a:off x="1908175" y="1052513"/>
            <a:ext cx="2398713" cy="701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>
                <a:solidFill>
                  <a:schemeClr val="accent2"/>
                </a:solidFill>
                <a:latin typeface="华文中宋" pitchFamily="2" charset="-122"/>
                <a:ea typeface="华文中宋" pitchFamily="2" charset="-122"/>
              </a:rPr>
              <a:t>尝试探究</a:t>
            </a:r>
            <a:endParaRPr lang="zh-CN" altLang="en-US" sz="4000" b="1">
              <a:solidFill>
                <a:schemeClr val="accent2"/>
              </a:solidFill>
              <a:latin typeface="华文中宋" pitchFamily="2" charset="-122"/>
              <a:ea typeface="华文中宋" pitchFamily="2" charset="-122"/>
            </a:endParaRPr>
          </a:p>
        </p:txBody>
      </p:sp>
      <p:sp>
        <p:nvSpPr>
          <p:cNvPr id="27667" name="文本框 27666"/>
          <p:cNvSpPr txBox="1"/>
          <p:nvPr/>
        </p:nvSpPr>
        <p:spPr>
          <a:xfrm>
            <a:off x="755650" y="3860800"/>
            <a:ext cx="5132388" cy="23447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dirty="0">
                <a:solidFill>
                  <a:srgbClr val="FF3300"/>
                </a:solidFill>
                <a:latin typeface="Times New Roman" panose="02020603050405020304" pitchFamily="2" charset="0"/>
                <a:ea typeface="黑体" panose="02010609060101010101" pitchFamily="2" charset="-122"/>
              </a:rPr>
              <a:t>作法</a:t>
            </a:r>
            <a:r>
              <a:rPr lang="en-US" altLang="x-none" sz="2800" dirty="0">
                <a:solidFill>
                  <a:srgbClr val="FF3300"/>
                </a:solidFill>
                <a:latin typeface="Times New Roman" panose="02020603050405020304" pitchFamily="2" charset="0"/>
                <a:ea typeface="黑体" panose="02010609060101010101" pitchFamily="2" charset="-122"/>
              </a:rPr>
              <a:t>:</a:t>
            </a:r>
            <a:endParaRPr lang="en-US" altLang="x-none" sz="2800" dirty="0">
              <a:solidFill>
                <a:srgbClr val="FF3300"/>
              </a:solidFill>
              <a:latin typeface="Times New Roman" panose="02020603050405020304" pitchFamily="2" charset="0"/>
              <a:ea typeface="黑体" panose="02010609060101010101" pitchFamily="2" charset="-122"/>
            </a:endParaRPr>
          </a:p>
          <a:p>
            <a:r>
              <a:rPr lang="zh-CN" altLang="en-US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    </a:t>
            </a:r>
            <a:r>
              <a:rPr lang="zh-CN" altLang="en-US" sz="2400" b="1" dirty="0">
                <a:latin typeface="Times New Roman" panose="02020603050405020304" pitchFamily="2" charset="0"/>
                <a:ea typeface="新宋体" panose="02010609030101010101" pitchFamily="1" charset="-122"/>
              </a:rPr>
              <a:t>过点</a:t>
            </a:r>
            <a:r>
              <a:rPr lang="en-US" altLang="x-none" sz="2400" b="1" dirty="0">
                <a:latin typeface="Times New Roman" panose="02020603050405020304" pitchFamily="2" charset="0"/>
                <a:ea typeface="新宋体" panose="02010609030101010101" pitchFamily="1" charset="-122"/>
              </a:rPr>
              <a:t>A</a:t>
            </a:r>
            <a:r>
              <a:rPr lang="zh-CN" altLang="en-US" sz="2400" b="1" dirty="0">
                <a:latin typeface="Times New Roman" panose="02020603050405020304" pitchFamily="2" charset="0"/>
                <a:ea typeface="新宋体" panose="02010609030101010101" pitchFamily="1" charset="-122"/>
              </a:rPr>
              <a:t>作直线</a:t>
            </a:r>
            <a:r>
              <a:rPr lang="en-US" altLang="x-none" sz="2400" b="1" dirty="0">
                <a:latin typeface="Times New Roman" panose="02020603050405020304" pitchFamily="2" charset="0"/>
                <a:ea typeface="新宋体" panose="02010609030101010101" pitchFamily="1" charset="-122"/>
              </a:rPr>
              <a:t>l</a:t>
            </a:r>
            <a:r>
              <a:rPr lang="zh-CN" altLang="en-US" sz="2400" b="1" dirty="0">
                <a:latin typeface="Times New Roman" panose="02020603050405020304" pitchFamily="2" charset="0"/>
                <a:ea typeface="新宋体" panose="02010609030101010101" pitchFamily="1" charset="-122"/>
              </a:rPr>
              <a:t>的垂线在垂线上截取</a:t>
            </a:r>
            <a:r>
              <a:rPr lang="en-US" altLang="x-none" sz="2400" b="1" dirty="0">
                <a:latin typeface="Times New Roman" panose="02020603050405020304" pitchFamily="2" charset="0"/>
                <a:ea typeface="新宋体" panose="02010609030101010101" pitchFamily="1" charset="-122"/>
              </a:rPr>
              <a:t>OA’=OA,</a:t>
            </a:r>
            <a:r>
              <a:rPr lang="zh-CN" altLang="en-US" sz="2400" b="1" dirty="0">
                <a:latin typeface="Times New Roman" panose="02020603050405020304" pitchFamily="2" charset="0"/>
                <a:ea typeface="新宋体" panose="02010609030101010101" pitchFamily="1" charset="-122"/>
              </a:rPr>
              <a:t>垂足为点</a:t>
            </a:r>
            <a:r>
              <a:rPr lang="en-US" altLang="x-none" sz="2400" b="1" dirty="0">
                <a:latin typeface="Times New Roman" panose="02020603050405020304" pitchFamily="2" charset="0"/>
                <a:ea typeface="新宋体" panose="02010609030101010101" pitchFamily="1" charset="-122"/>
              </a:rPr>
              <a:t>O</a:t>
            </a:r>
            <a:r>
              <a:rPr lang="zh-CN" altLang="en-US" sz="2400" b="1" dirty="0">
                <a:latin typeface="Times New Roman" panose="02020603050405020304" pitchFamily="2" charset="0"/>
                <a:ea typeface="新宋体" panose="02010609030101010101" pitchFamily="1" charset="-122"/>
              </a:rPr>
              <a:t>，点</a:t>
            </a:r>
            <a:r>
              <a:rPr lang="en-US" altLang="x-none" sz="2400" b="1" dirty="0">
                <a:latin typeface="Times New Roman" panose="02020603050405020304" pitchFamily="2" charset="0"/>
                <a:ea typeface="新宋体" panose="02010609030101010101" pitchFamily="1" charset="-122"/>
              </a:rPr>
              <a:t>A’</a:t>
            </a:r>
            <a:r>
              <a:rPr lang="zh-CN" altLang="en-US" sz="2400" b="1" dirty="0">
                <a:latin typeface="Times New Roman" panose="02020603050405020304" pitchFamily="2" charset="0"/>
                <a:ea typeface="新宋体" panose="02010609030101010101" pitchFamily="1" charset="-122"/>
              </a:rPr>
              <a:t>就是点</a:t>
            </a:r>
            <a:r>
              <a:rPr lang="en-US" altLang="x-none" sz="2400" b="1" dirty="0">
                <a:latin typeface="Times New Roman" panose="02020603050405020304" pitchFamily="2" charset="0"/>
                <a:ea typeface="新宋体" panose="02010609030101010101" pitchFamily="1" charset="-122"/>
              </a:rPr>
              <a:t>A</a:t>
            </a:r>
            <a:r>
              <a:rPr lang="zh-CN" altLang="en-US" sz="2400" b="1" dirty="0">
                <a:latin typeface="Times New Roman" panose="02020603050405020304" pitchFamily="2" charset="0"/>
                <a:ea typeface="新宋体" panose="02010609030101010101" pitchFamily="1" charset="-122"/>
              </a:rPr>
              <a:t>关于直线</a:t>
            </a:r>
            <a:r>
              <a:rPr lang="en-US" altLang="x-none" sz="2400" b="1" dirty="0">
                <a:latin typeface="Times New Roman" panose="02020603050405020304" pitchFamily="2" charset="0"/>
                <a:ea typeface="新宋体" panose="02010609030101010101" pitchFamily="1" charset="-122"/>
              </a:rPr>
              <a:t>l</a:t>
            </a:r>
            <a:r>
              <a:rPr lang="zh-CN" altLang="en-US" sz="2400" b="1" dirty="0">
                <a:latin typeface="Times New Roman" panose="02020603050405020304" pitchFamily="2" charset="0"/>
                <a:ea typeface="新宋体" panose="02010609030101010101" pitchFamily="1" charset="-122"/>
              </a:rPr>
              <a:t>的对称点</a:t>
            </a:r>
            <a:r>
              <a:rPr lang="en-US" altLang="x-none" sz="2400" b="1" dirty="0">
                <a:latin typeface="Times New Roman" panose="02020603050405020304" pitchFamily="2" charset="0"/>
                <a:ea typeface="新宋体" panose="02010609030101010101" pitchFamily="1" charset="-122"/>
              </a:rPr>
              <a:t>.</a:t>
            </a:r>
            <a:endParaRPr lang="en-US" altLang="x-none" sz="2400" b="1" dirty="0">
              <a:latin typeface="Times New Roman" panose="02020603050405020304" pitchFamily="2" charset="0"/>
              <a:ea typeface="新宋体" panose="02010609030101010101" pitchFamily="1" charset="-122"/>
            </a:endParaRPr>
          </a:p>
          <a:p>
            <a:endParaRPr lang="zh-CN" altLang="en-US" sz="2400" b="1" dirty="0">
              <a:latin typeface="Times New Roman" panose="02020603050405020304" pitchFamily="2" charset="0"/>
              <a:ea typeface="新宋体" panose="02010609030101010101" pitchFamily="1" charset="-122"/>
            </a:endParaRPr>
          </a:p>
          <a:p>
            <a:endParaRPr lang="en-US" altLang="x-none" sz="2400" b="1" dirty="0">
              <a:latin typeface="Times New Roman" panose="02020603050405020304" pitchFamily="2" charset="0"/>
              <a:ea typeface="新宋体" panose="02010609030101010101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6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49" name="直接连接符 28673"/>
          <p:cNvSpPr/>
          <p:nvPr/>
        </p:nvSpPr>
        <p:spPr>
          <a:xfrm>
            <a:off x="6211888" y="1708150"/>
            <a:ext cx="0" cy="3636963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650" name="直接连接符 28674"/>
          <p:cNvSpPr/>
          <p:nvPr/>
        </p:nvSpPr>
        <p:spPr>
          <a:xfrm flipH="1">
            <a:off x="4951413" y="2681288"/>
            <a:ext cx="755650" cy="190817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8676" name="直接连接符 28675"/>
          <p:cNvSpPr/>
          <p:nvPr/>
        </p:nvSpPr>
        <p:spPr>
          <a:xfrm>
            <a:off x="6715125" y="2681288"/>
            <a:ext cx="755650" cy="1908175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7652" name="椭圆 28676"/>
          <p:cNvSpPr/>
          <p:nvPr/>
        </p:nvSpPr>
        <p:spPr>
          <a:xfrm>
            <a:off x="4894263" y="4535488"/>
            <a:ext cx="112712" cy="112712"/>
          </a:xfrm>
          <a:prstGeom prst="ellipse">
            <a:avLst/>
          </a:prstGeo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7653" name="椭圆 28677"/>
          <p:cNvSpPr/>
          <p:nvPr/>
        </p:nvSpPr>
        <p:spPr>
          <a:xfrm>
            <a:off x="5670550" y="2603500"/>
            <a:ext cx="112713" cy="112713"/>
          </a:xfrm>
          <a:prstGeom prst="ellipse">
            <a:avLst/>
          </a:prstGeom>
          <a:solidFill>
            <a:srgbClr val="FF3300"/>
          </a:solidFill>
          <a:ln w="9525" cap="flat" cmpd="sng">
            <a:solidFill>
              <a:srgbClr val="FF3300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algn="ctr"/>
            <a:endParaRPr lang="zh-CN" altLang="en-US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7654" name="文本框 28678"/>
          <p:cNvSpPr txBox="1"/>
          <p:nvPr/>
        </p:nvSpPr>
        <p:spPr>
          <a:xfrm>
            <a:off x="827088" y="1773238"/>
            <a:ext cx="3971925" cy="9461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800" b="1" dirty="0">
                <a:latin typeface="华文中宋" pitchFamily="2" charset="-122"/>
                <a:ea typeface="华文中宋" pitchFamily="2" charset="-122"/>
              </a:rPr>
              <a:t>   如何画线段</a:t>
            </a:r>
            <a:r>
              <a:rPr lang="en-US" altLang="x-none" sz="2800" b="1" i="1" dirty="0">
                <a:latin typeface="Times New Roman" panose="02020603050405020304" pitchFamily="2" charset="0"/>
                <a:ea typeface="华文中宋" pitchFamily="2" charset="-122"/>
              </a:rPr>
              <a:t>AB</a:t>
            </a:r>
            <a:r>
              <a:rPr lang="zh-CN" altLang="en-US" sz="2800" b="1" dirty="0">
                <a:latin typeface="华文中宋" pitchFamily="2" charset="-122"/>
                <a:ea typeface="华文中宋" pitchFamily="2" charset="-122"/>
              </a:rPr>
              <a:t>关于</a:t>
            </a:r>
            <a:endParaRPr lang="zh-CN" altLang="en-US" sz="2800" b="1" dirty="0">
              <a:latin typeface="华文中宋" pitchFamily="2" charset="-122"/>
              <a:ea typeface="华文中宋" pitchFamily="2" charset="-122"/>
            </a:endParaRPr>
          </a:p>
          <a:p>
            <a:r>
              <a:rPr lang="zh-CN" altLang="en-US" sz="2800" b="1" dirty="0">
                <a:latin typeface="华文中宋" pitchFamily="2" charset="-122"/>
                <a:ea typeface="华文中宋" pitchFamily="2" charset="-122"/>
              </a:rPr>
              <a:t>直线</a:t>
            </a:r>
            <a:r>
              <a:rPr lang="en-US" altLang="x-none" sz="2800" b="1" i="1" dirty="0">
                <a:latin typeface="Times New Roman" panose="02020603050405020304" pitchFamily="2" charset="0"/>
                <a:ea typeface="华文中宋" pitchFamily="2" charset="-122"/>
              </a:rPr>
              <a:t>l </a:t>
            </a:r>
            <a:r>
              <a:rPr lang="zh-CN" altLang="en-US" sz="2800" b="1" dirty="0">
                <a:latin typeface="华文中宋" pitchFamily="2" charset="-122"/>
                <a:ea typeface="华文中宋" pitchFamily="2" charset="-122"/>
              </a:rPr>
              <a:t>的对称线段</a:t>
            </a:r>
            <a:r>
              <a:rPr lang="en-US" altLang="x-none" sz="2800" b="1" i="1" dirty="0">
                <a:latin typeface="Times New Roman" panose="02020603050405020304" pitchFamily="2" charset="0"/>
                <a:ea typeface="华文中宋" pitchFamily="2" charset="-122"/>
              </a:rPr>
              <a:t>A</a:t>
            </a:r>
            <a:r>
              <a:rPr lang="en-US" altLang="x-none" sz="2400" b="1" i="1" dirty="0">
                <a:latin typeface="Times New Roman" panose="02020603050405020304" pitchFamily="2" charset="0"/>
                <a:ea typeface="宋体" panose="02010600030101010101" pitchFamily="2" charset="-122"/>
              </a:rPr>
              <a:t>′</a:t>
            </a:r>
            <a:r>
              <a:rPr lang="en-US" altLang="x-none" sz="2800" b="1" i="1" dirty="0">
                <a:latin typeface="Times New Roman" panose="02020603050405020304" pitchFamily="2" charset="0"/>
                <a:ea typeface="华文中宋" pitchFamily="2" charset="-122"/>
              </a:rPr>
              <a:t>B</a:t>
            </a:r>
            <a:r>
              <a:rPr lang="en-US" altLang="x-none" sz="2400" b="1" i="1" dirty="0">
                <a:latin typeface="Times New Roman" panose="02020603050405020304" pitchFamily="2" charset="0"/>
                <a:ea typeface="宋体" panose="02010600030101010101" pitchFamily="2" charset="-122"/>
              </a:rPr>
              <a:t>′</a:t>
            </a:r>
            <a:r>
              <a:rPr lang="en-US" altLang="x-none" sz="2800" b="1" dirty="0">
                <a:latin typeface="Times New Roman" panose="02020603050405020304" pitchFamily="2" charset="0"/>
                <a:ea typeface="华文中宋" pitchFamily="2" charset="-122"/>
              </a:rPr>
              <a:t>?</a:t>
            </a:r>
            <a:endParaRPr lang="en-US" altLang="x-none" sz="2800" b="1" dirty="0">
              <a:latin typeface="Times New Roman" panose="02020603050405020304" pitchFamily="2" charset="0"/>
              <a:ea typeface="华文中宋" pitchFamily="2" charset="-122"/>
            </a:endParaRPr>
          </a:p>
        </p:txBody>
      </p:sp>
      <p:graphicFrame>
        <p:nvGraphicFramePr>
          <p:cNvPr id="27655" name="对象 28679"/>
          <p:cNvGraphicFramePr>
            <a:graphicFrameLocks noChangeAspect="1"/>
          </p:cNvGraphicFramePr>
          <p:nvPr/>
        </p:nvGraphicFramePr>
        <p:xfrm>
          <a:off x="5967413" y="1514475"/>
          <a:ext cx="471487" cy="298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88265" imgH="177165" progId="Equation.3">
                  <p:embed/>
                </p:oleObj>
              </mc:Choice>
              <mc:Fallback>
                <p:oleObj name="" r:id="rId1" imgW="88265" imgH="177165" progId="Equation.3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5967413" y="1514475"/>
                        <a:ext cx="471487" cy="29845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6" name="矩形 28680"/>
          <p:cNvSpPr/>
          <p:nvPr/>
        </p:nvSpPr>
        <p:spPr>
          <a:xfrm>
            <a:off x="5435600" y="2282825"/>
            <a:ext cx="336550" cy="366713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x-none" sz="2400" dirty="0">
                <a:latin typeface="Times New Roman" panose="02020603050405020304" pitchFamily="2" charset="0"/>
                <a:ea typeface="宋体" panose="02010600030101010101" pitchFamily="2" charset="-122"/>
              </a:rPr>
              <a:t>A</a:t>
            </a:r>
            <a:endParaRPr lang="en-US" altLang="x-none" sz="2400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7657" name="矩形 28681"/>
          <p:cNvSpPr/>
          <p:nvPr/>
        </p:nvSpPr>
        <p:spPr>
          <a:xfrm>
            <a:off x="4591050" y="4300538"/>
            <a:ext cx="3365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en-US" altLang="x-none" sz="2400" dirty="0">
                <a:latin typeface="Times New Roman" panose="02020603050405020304" pitchFamily="2" charset="0"/>
                <a:ea typeface="宋体" panose="02010600030101010101" pitchFamily="2" charset="-122"/>
              </a:rPr>
              <a:t>B</a:t>
            </a:r>
            <a:endParaRPr lang="en-US" altLang="x-none" sz="2400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grpSp>
        <p:nvGrpSpPr>
          <p:cNvPr id="28683" name="组合 28682"/>
          <p:cNvGrpSpPr/>
          <p:nvPr/>
        </p:nvGrpSpPr>
        <p:grpSpPr>
          <a:xfrm>
            <a:off x="5711825" y="2316163"/>
            <a:ext cx="1387475" cy="433387"/>
            <a:chOff x="0" y="0"/>
            <a:chExt cx="874" cy="273"/>
          </a:xfrm>
        </p:grpSpPr>
        <p:grpSp>
          <p:nvGrpSpPr>
            <p:cNvPr id="27659" name="组合 28683"/>
            <p:cNvGrpSpPr/>
            <p:nvPr/>
          </p:nvGrpSpPr>
          <p:grpSpPr>
            <a:xfrm>
              <a:off x="0" y="202"/>
              <a:ext cx="665" cy="71"/>
              <a:chOff x="0" y="0"/>
              <a:chExt cx="665" cy="71"/>
            </a:xfrm>
          </p:grpSpPr>
          <p:sp>
            <p:nvSpPr>
              <p:cNvPr id="27660" name="椭圆 28684"/>
              <p:cNvSpPr/>
              <p:nvPr/>
            </p:nvSpPr>
            <p:spPr>
              <a:xfrm>
                <a:off x="594" y="0"/>
                <a:ext cx="71" cy="71"/>
              </a:xfrm>
              <a:prstGeom prst="ellipse">
                <a:avLst/>
              </a:prstGeom>
              <a:solidFill>
                <a:srgbClr val="FF3300"/>
              </a:solidFill>
              <a:ln w="9525" cap="flat" cmpd="sng">
                <a:solidFill>
                  <a:srgbClr val="FF33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p>
                <a:pPr algn="ctr"/>
                <a:endParaRPr lang="zh-CN" altLang="en-US">
                  <a:latin typeface="Times New Roman" panose="02020603050405020304" pitchFamily="2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7661" name="直接连接符 28685"/>
              <p:cNvSpPr/>
              <p:nvPr/>
            </p:nvSpPr>
            <p:spPr>
              <a:xfrm>
                <a:off x="0" y="17"/>
                <a:ext cx="305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7662" name="直接连接符 28686"/>
              <p:cNvSpPr/>
              <p:nvPr/>
            </p:nvSpPr>
            <p:spPr>
              <a:xfrm>
                <a:off x="289" y="20"/>
                <a:ext cx="305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27663" name="矩形 28687"/>
            <p:cNvSpPr/>
            <p:nvPr/>
          </p:nvSpPr>
          <p:spPr>
            <a:xfrm>
              <a:off x="630" y="0"/>
              <a:ext cx="244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x-none" sz="2400" dirty="0">
                  <a:latin typeface="Times New Roman" panose="02020603050405020304" pitchFamily="2" charset="0"/>
                  <a:ea typeface="宋体" panose="02010600030101010101" pitchFamily="2" charset="-122"/>
                </a:rPr>
                <a:t>A’</a:t>
              </a:r>
              <a:endParaRPr lang="en-US" altLang="x-none" sz="2400" dirty="0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8689" name="组合 28688"/>
          <p:cNvGrpSpPr/>
          <p:nvPr/>
        </p:nvGrpSpPr>
        <p:grpSpPr>
          <a:xfrm>
            <a:off x="4953000" y="4314825"/>
            <a:ext cx="2921000" cy="366713"/>
            <a:chOff x="0" y="0"/>
            <a:chExt cx="1840" cy="231"/>
          </a:xfrm>
        </p:grpSpPr>
        <p:grpSp>
          <p:nvGrpSpPr>
            <p:cNvPr id="27665" name="组合 28689"/>
            <p:cNvGrpSpPr/>
            <p:nvPr/>
          </p:nvGrpSpPr>
          <p:grpSpPr>
            <a:xfrm>
              <a:off x="0" y="139"/>
              <a:ext cx="1621" cy="71"/>
              <a:chOff x="0" y="0"/>
              <a:chExt cx="1621" cy="71"/>
            </a:xfrm>
          </p:grpSpPr>
          <p:sp>
            <p:nvSpPr>
              <p:cNvPr id="27666" name="直接连接符 28690"/>
              <p:cNvSpPr/>
              <p:nvPr/>
            </p:nvSpPr>
            <p:spPr>
              <a:xfrm>
                <a:off x="0" y="38"/>
                <a:ext cx="783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</p:spPr>
          </p:sp>
          <p:sp>
            <p:nvSpPr>
              <p:cNvPr id="27667" name="椭圆 28691"/>
              <p:cNvSpPr/>
              <p:nvPr/>
            </p:nvSpPr>
            <p:spPr>
              <a:xfrm>
                <a:off x="1550" y="0"/>
                <a:ext cx="71" cy="71"/>
              </a:xfrm>
              <a:prstGeom prst="ellipse">
                <a:avLst/>
              </a:prstGeom>
              <a:solidFill>
                <a:srgbClr val="FF3300"/>
              </a:solidFill>
              <a:ln w="9525" cap="flat" cmpd="sng">
                <a:solidFill>
                  <a:srgbClr val="FF330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anchor="t"/>
              <a:p>
                <a:pPr algn="ctr"/>
                <a:endParaRPr lang="zh-CN" altLang="en-US">
                  <a:latin typeface="Times New Roman" panose="02020603050405020304" pitchFamily="2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7668" name="直接连接符 28692"/>
              <p:cNvSpPr/>
              <p:nvPr/>
            </p:nvSpPr>
            <p:spPr>
              <a:xfrm>
                <a:off x="784" y="41"/>
                <a:ext cx="783" cy="0"/>
              </a:xfrm>
              <a:prstGeom prst="line">
                <a:avLst/>
              </a:prstGeom>
              <a:ln w="9525" cap="flat" cmpd="sng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</p:spPr>
          </p:sp>
        </p:grpSp>
        <p:sp>
          <p:nvSpPr>
            <p:cNvPr id="27669" name="矩形 28693"/>
            <p:cNvSpPr/>
            <p:nvPr/>
          </p:nvSpPr>
          <p:spPr>
            <a:xfrm>
              <a:off x="1596" y="0"/>
              <a:ext cx="244" cy="231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p>
              <a:r>
                <a:rPr lang="en-US" altLang="x-none" sz="2400" dirty="0">
                  <a:latin typeface="Times New Roman" panose="02020603050405020304" pitchFamily="2" charset="0"/>
                  <a:ea typeface="宋体" panose="02010600030101010101" pitchFamily="2" charset="-122"/>
                </a:rPr>
                <a:t>B’</a:t>
              </a:r>
              <a:endParaRPr lang="en-US" altLang="x-none" sz="2400" dirty="0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</p:grpSp>
      <p:sp>
        <p:nvSpPr>
          <p:cNvPr id="27670" name="文本框 28694"/>
          <p:cNvSpPr txBox="1"/>
          <p:nvPr/>
        </p:nvSpPr>
        <p:spPr>
          <a:xfrm>
            <a:off x="663575" y="3217863"/>
            <a:ext cx="184150" cy="366712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endParaRPr lang="zh-CN" altLang="en-US" sz="240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8696" name="矩形 28695"/>
          <p:cNvSpPr/>
          <p:nvPr/>
        </p:nvSpPr>
        <p:spPr>
          <a:xfrm>
            <a:off x="971550" y="2924175"/>
            <a:ext cx="3455988" cy="3505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4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作法：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x-none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1</a:t>
            </a:r>
            <a:r>
              <a:rPr lang="zh-CN" altLang="en-US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、过点</a:t>
            </a:r>
            <a:r>
              <a:rPr lang="en-US" altLang="x-none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A</a:t>
            </a:r>
            <a:r>
              <a:rPr lang="zh-CN" altLang="en-US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作直线</a:t>
            </a:r>
            <a:r>
              <a:rPr lang="en-US" altLang="x-none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l</a:t>
            </a:r>
            <a:r>
              <a:rPr lang="zh-CN" altLang="en-US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的垂线，垂足为点</a:t>
            </a:r>
            <a:r>
              <a:rPr lang="en-US" altLang="x-none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O</a:t>
            </a:r>
            <a:r>
              <a:rPr lang="zh-CN" altLang="en-US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，在垂线上截</a:t>
            </a:r>
            <a:r>
              <a:rPr lang="en-US" altLang="x-none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OA’=OA</a:t>
            </a:r>
            <a:r>
              <a:rPr lang="zh-CN" altLang="en-US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，点</a:t>
            </a:r>
            <a:r>
              <a:rPr lang="en-US" altLang="x-none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A’</a:t>
            </a:r>
            <a:r>
              <a:rPr lang="zh-CN" altLang="en-US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就是点</a:t>
            </a:r>
            <a:r>
              <a:rPr lang="en-US" altLang="x-none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A</a:t>
            </a:r>
            <a:r>
              <a:rPr lang="zh-CN" altLang="en-US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关于直线</a:t>
            </a:r>
            <a:r>
              <a:rPr lang="en-US" altLang="x-none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l</a:t>
            </a:r>
            <a:r>
              <a:rPr lang="zh-CN" altLang="en-US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的对称点；</a:t>
            </a:r>
            <a:endParaRPr lang="zh-CN" altLang="en-US" sz="20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x-none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2</a:t>
            </a:r>
            <a:r>
              <a:rPr lang="zh-CN" altLang="en-US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、类似地，作出点</a:t>
            </a:r>
            <a:r>
              <a:rPr lang="en-US" altLang="x-none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B</a:t>
            </a:r>
            <a:r>
              <a:rPr lang="zh-CN" altLang="en-US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关于直线</a:t>
            </a:r>
            <a:r>
              <a:rPr lang="en-US" altLang="x-none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l</a:t>
            </a:r>
            <a:r>
              <a:rPr lang="zh-CN" altLang="en-US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的对称点</a:t>
            </a:r>
            <a:r>
              <a:rPr lang="en-US" altLang="x-none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B’</a:t>
            </a:r>
            <a:r>
              <a:rPr lang="zh-CN" altLang="en-US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；</a:t>
            </a:r>
            <a:endParaRPr lang="zh-CN" altLang="en-US" sz="20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en-US" altLang="x-none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3</a:t>
            </a:r>
            <a:r>
              <a:rPr lang="zh-CN" altLang="en-US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、连接</a:t>
            </a:r>
            <a:r>
              <a:rPr lang="en-US" altLang="x-none" sz="2000" b="1" dirty="0">
                <a:latin typeface="Times New Roman" panose="02020603050405020304" pitchFamily="2" charset="0"/>
                <a:ea typeface="宋体" panose="02010600030101010101" pitchFamily="2" charset="-122"/>
              </a:rPr>
              <a:t>A’B’.</a:t>
            </a:r>
            <a:endParaRPr lang="zh-CN" altLang="en-US" sz="20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endParaRPr lang="zh-CN" altLang="en-US" sz="20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8697" name="文本框 28696"/>
          <p:cNvSpPr txBox="1"/>
          <p:nvPr/>
        </p:nvSpPr>
        <p:spPr>
          <a:xfrm>
            <a:off x="4787900" y="5445125"/>
            <a:ext cx="2876550" cy="3968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p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∴  线段</a:t>
            </a:r>
            <a:r>
              <a:rPr lang="en-US" altLang="x-none" sz="20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A’B’</a:t>
            </a:r>
            <a:r>
              <a:rPr lang="zh-CN" altLang="en-US" sz="20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即为所求。</a:t>
            </a:r>
            <a:endParaRPr lang="zh-CN" altLang="en-US" sz="20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8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8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8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96" grpId="0"/>
      <p:bldP spid="2869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9698" name="文本框 29697"/>
          <p:cNvSpPr txBox="1"/>
          <p:nvPr/>
        </p:nvSpPr>
        <p:spPr>
          <a:xfrm>
            <a:off x="3924300" y="3644900"/>
            <a:ext cx="5219700" cy="946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x-none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1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、过点</a:t>
            </a:r>
            <a:r>
              <a:rPr lang="en-US" altLang="x-none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A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作直线</a:t>
            </a:r>
            <a:r>
              <a:rPr lang="en-US" altLang="x-none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l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的垂线，垂足为点</a:t>
            </a:r>
            <a:r>
              <a:rPr lang="en-US" altLang="x-none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O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，</a:t>
            </a:r>
            <a:endParaRPr lang="zh-CN" altLang="en-US" sz="28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9699" name="矩形 29698"/>
          <p:cNvSpPr/>
          <p:nvPr/>
        </p:nvSpPr>
        <p:spPr>
          <a:xfrm>
            <a:off x="4032250" y="4071938"/>
            <a:ext cx="5148263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           在垂线上截取</a:t>
            </a:r>
            <a:r>
              <a:rPr lang="en-US" altLang="x-none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OA’=OA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，</a:t>
            </a:r>
            <a:endParaRPr lang="zh-CN" altLang="en-US" sz="28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9700" name="未知"/>
          <p:cNvSpPr/>
          <p:nvPr/>
        </p:nvSpPr>
        <p:spPr>
          <a:xfrm>
            <a:off x="611188" y="4221163"/>
            <a:ext cx="1957387" cy="863600"/>
          </a:xfrm>
          <a:custGeom>
            <a:avLst/>
            <a:gdLst/>
            <a:ahLst/>
            <a:cxnLst/>
            <a:pathLst>
              <a:path w="1233" h="544">
                <a:moveTo>
                  <a:pt x="0" y="0"/>
                </a:moveTo>
                <a:lnTo>
                  <a:pt x="272" y="544"/>
                </a:lnTo>
                <a:lnTo>
                  <a:pt x="1233" y="221"/>
                </a:lnTo>
                <a:lnTo>
                  <a:pt x="0" y="0"/>
                </a:lnTo>
                <a:close/>
              </a:path>
            </a:pathLst>
          </a:custGeom>
          <a:solidFill>
            <a:srgbClr val="FF33CC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8677" name="文本框 29700"/>
          <p:cNvSpPr txBox="1"/>
          <p:nvPr/>
        </p:nvSpPr>
        <p:spPr>
          <a:xfrm>
            <a:off x="179388" y="44450"/>
            <a:ext cx="8748712" cy="1066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2" charset="0"/>
                <a:ea typeface="宋体" panose="02010600030101010101" pitchFamily="2" charset="-122"/>
              </a:rPr>
              <a:t>        例</a:t>
            </a:r>
            <a:r>
              <a:rPr lang="en-US" altLang="x-none" sz="3200" b="1" dirty="0">
                <a:latin typeface="Times New Roman" panose="02020603050405020304" pitchFamily="2" charset="0"/>
                <a:ea typeface="宋体" panose="02010600030101010101" pitchFamily="2" charset="-122"/>
              </a:rPr>
              <a:t>1</a:t>
            </a:r>
            <a:r>
              <a:rPr lang="zh-CN" altLang="en-US" sz="3200" b="1" dirty="0">
                <a:latin typeface="Times New Roman" panose="02020603050405020304" pitchFamily="2" charset="0"/>
                <a:ea typeface="宋体" panose="02010600030101010101" pitchFamily="2" charset="-122"/>
              </a:rPr>
              <a:t>：如图，已知△</a:t>
            </a:r>
            <a:r>
              <a:rPr lang="en-US" altLang="x-none" sz="3200" b="1" dirty="0">
                <a:latin typeface="Times New Roman" panose="02020603050405020304" pitchFamily="2" charset="0"/>
                <a:ea typeface="宋体" panose="02010600030101010101" pitchFamily="2" charset="-122"/>
              </a:rPr>
              <a:t>ABC</a:t>
            </a:r>
            <a:r>
              <a:rPr lang="zh-CN" altLang="en-US" sz="3200" b="1" dirty="0">
                <a:latin typeface="Times New Roman" panose="02020603050405020304" pitchFamily="2" charset="0"/>
                <a:ea typeface="宋体" panose="02010600030101010101" pitchFamily="2" charset="-122"/>
              </a:rPr>
              <a:t>和直线</a:t>
            </a:r>
            <a:r>
              <a:rPr lang="en-US" altLang="x-none" sz="3200" b="1" dirty="0">
                <a:latin typeface="Times New Roman" panose="02020603050405020304" pitchFamily="2" charset="0"/>
                <a:ea typeface="宋体" panose="02010600030101010101" pitchFamily="2" charset="-122"/>
              </a:rPr>
              <a:t>l</a:t>
            </a:r>
            <a:r>
              <a:rPr lang="zh-CN" altLang="en-US" sz="3200" b="1" dirty="0">
                <a:latin typeface="Times New Roman" panose="02020603050405020304" pitchFamily="2" charset="0"/>
                <a:ea typeface="宋体" panose="02010600030101010101" pitchFamily="2" charset="-122"/>
              </a:rPr>
              <a:t>，作出与△</a:t>
            </a:r>
            <a:r>
              <a:rPr lang="en-US" altLang="x-none" sz="3200" b="1" dirty="0">
                <a:latin typeface="Times New Roman" panose="02020603050405020304" pitchFamily="2" charset="0"/>
                <a:ea typeface="宋体" panose="02010600030101010101" pitchFamily="2" charset="-122"/>
              </a:rPr>
              <a:t>ABC</a:t>
            </a:r>
            <a:r>
              <a:rPr lang="zh-CN" altLang="en-US" sz="3200" b="1" dirty="0">
                <a:latin typeface="Times New Roman" panose="02020603050405020304" pitchFamily="2" charset="0"/>
                <a:ea typeface="宋体" panose="02010600030101010101" pitchFamily="2" charset="-122"/>
              </a:rPr>
              <a:t>关于直线</a:t>
            </a:r>
            <a:r>
              <a:rPr lang="en-US" altLang="x-none" sz="3200" b="1" dirty="0">
                <a:latin typeface="Times New Roman" panose="02020603050405020304" pitchFamily="2" charset="0"/>
                <a:ea typeface="宋体" panose="02010600030101010101" pitchFamily="2" charset="-122"/>
              </a:rPr>
              <a:t>l</a:t>
            </a:r>
            <a:r>
              <a:rPr lang="zh-CN" altLang="en-US" sz="3200" b="1" dirty="0">
                <a:latin typeface="Times New Roman" panose="02020603050405020304" pitchFamily="2" charset="0"/>
                <a:ea typeface="宋体" panose="02010600030101010101" pitchFamily="2" charset="-122"/>
              </a:rPr>
              <a:t>对称的图形。</a:t>
            </a:r>
            <a:endParaRPr lang="zh-CN" altLang="en-US" sz="32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8678" name="直接连接符 29701"/>
          <p:cNvSpPr/>
          <p:nvPr/>
        </p:nvSpPr>
        <p:spPr>
          <a:xfrm>
            <a:off x="34925" y="3716338"/>
            <a:ext cx="338296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28679" name="组合 29702"/>
          <p:cNvGrpSpPr/>
          <p:nvPr/>
        </p:nvGrpSpPr>
        <p:grpSpPr>
          <a:xfrm>
            <a:off x="250825" y="1844675"/>
            <a:ext cx="2808288" cy="1609725"/>
            <a:chOff x="0" y="0"/>
            <a:chExt cx="1769" cy="1014"/>
          </a:xfrm>
        </p:grpSpPr>
        <p:sp>
          <p:nvSpPr>
            <p:cNvPr id="28680" name="未知"/>
            <p:cNvSpPr/>
            <p:nvPr/>
          </p:nvSpPr>
          <p:spPr>
            <a:xfrm>
              <a:off x="226" y="272"/>
              <a:ext cx="1225" cy="590"/>
            </a:xfrm>
            <a:custGeom>
              <a:avLst/>
              <a:gdLst/>
              <a:ahLst/>
              <a:cxnLst/>
              <a:pathLst>
                <a:path w="1225" h="590">
                  <a:moveTo>
                    <a:pt x="0" y="590"/>
                  </a:moveTo>
                  <a:lnTo>
                    <a:pt x="273" y="0"/>
                  </a:lnTo>
                  <a:lnTo>
                    <a:pt x="1225" y="318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8681" name="文本框 29704"/>
            <p:cNvSpPr txBox="1"/>
            <p:nvPr/>
          </p:nvSpPr>
          <p:spPr>
            <a:xfrm>
              <a:off x="362" y="0"/>
              <a:ext cx="31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x-none" sz="2400" b="1" dirty="0">
                  <a:latin typeface="Times New Roman" panose="02020603050405020304" pitchFamily="2" charset="0"/>
                  <a:ea typeface="宋体" panose="02010600030101010101" pitchFamily="2" charset="-122"/>
                </a:rPr>
                <a:t>B</a:t>
              </a:r>
              <a:endParaRPr lang="en-US" altLang="x-none" sz="2400" b="1" dirty="0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  <p:sp>
          <p:nvSpPr>
            <p:cNvPr id="28682" name="文本框 29705"/>
            <p:cNvSpPr txBox="1"/>
            <p:nvPr/>
          </p:nvSpPr>
          <p:spPr>
            <a:xfrm>
              <a:off x="0" y="726"/>
              <a:ext cx="22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x-none" sz="2400" b="1" dirty="0">
                  <a:latin typeface="Times New Roman" panose="02020603050405020304" pitchFamily="2" charset="0"/>
                  <a:ea typeface="宋体" panose="02010600030101010101" pitchFamily="2" charset="-122"/>
                </a:rPr>
                <a:t>A</a:t>
              </a:r>
              <a:endParaRPr lang="en-US" altLang="x-none" sz="2400" b="1" dirty="0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  <p:sp>
          <p:nvSpPr>
            <p:cNvPr id="28683" name="文本框 29706"/>
            <p:cNvSpPr txBox="1"/>
            <p:nvPr/>
          </p:nvSpPr>
          <p:spPr>
            <a:xfrm>
              <a:off x="1451" y="454"/>
              <a:ext cx="31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x-none" sz="2400" b="1" dirty="0">
                  <a:latin typeface="Times New Roman" panose="02020603050405020304" pitchFamily="2" charset="0"/>
                  <a:ea typeface="宋体" panose="02010600030101010101" pitchFamily="2" charset="-122"/>
                </a:rPr>
                <a:t>C</a:t>
              </a:r>
              <a:endParaRPr lang="en-US" altLang="x-none" sz="2400" b="1" dirty="0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</p:grpSp>
      <p:sp>
        <p:nvSpPr>
          <p:cNvPr id="29708" name="文本框 29707"/>
          <p:cNvSpPr txBox="1"/>
          <p:nvPr/>
        </p:nvSpPr>
        <p:spPr>
          <a:xfrm>
            <a:off x="3851275" y="1044575"/>
            <a:ext cx="5292725" cy="222726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      分析：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△</a:t>
            </a:r>
            <a:r>
              <a:rPr lang="en-US" altLang="x-none" sz="2800" b="1" dirty="0">
                <a:solidFill>
                  <a:srgbClr val="0000FF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ABC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可以由三个顶点的位置确定，只要能分别作出这三个顶点关于直线</a:t>
            </a:r>
            <a:r>
              <a:rPr lang="en-US" altLang="x-none" sz="2800" b="1" dirty="0">
                <a:solidFill>
                  <a:srgbClr val="0000FF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l</a:t>
            </a:r>
            <a:r>
              <a:rPr lang="zh-CN" altLang="en-US" sz="2800" b="1" dirty="0">
                <a:solidFill>
                  <a:srgbClr val="0000FF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的对称点，连接这些对称点，就能得到要作的图形。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8685" name="文本框 29708"/>
          <p:cNvSpPr txBox="1"/>
          <p:nvPr/>
        </p:nvSpPr>
        <p:spPr>
          <a:xfrm>
            <a:off x="3419475" y="3429000"/>
            <a:ext cx="4318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x-none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l</a:t>
            </a:r>
            <a:endParaRPr lang="en-US" altLang="x-none" sz="24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9710" name="文本框 29709"/>
          <p:cNvSpPr txBox="1"/>
          <p:nvPr/>
        </p:nvSpPr>
        <p:spPr>
          <a:xfrm>
            <a:off x="3924300" y="3213100"/>
            <a:ext cx="1871663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作法：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9711" name="文本框 29710"/>
          <p:cNvSpPr txBox="1"/>
          <p:nvPr/>
        </p:nvSpPr>
        <p:spPr>
          <a:xfrm>
            <a:off x="3924300" y="5373688"/>
            <a:ext cx="5219700" cy="946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x-none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2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、类似地，分别作出点</a:t>
            </a:r>
            <a:r>
              <a:rPr lang="en-US" altLang="x-none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B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、</a:t>
            </a:r>
            <a:r>
              <a:rPr lang="en-US" altLang="x-none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C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关于直线</a:t>
            </a:r>
            <a:r>
              <a:rPr lang="en-US" altLang="x-none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l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的对称点</a:t>
            </a:r>
            <a:r>
              <a:rPr lang="en-US" altLang="x-none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B’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、</a:t>
            </a:r>
            <a:r>
              <a:rPr lang="en-US" altLang="x-none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C’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；</a:t>
            </a:r>
            <a:endParaRPr lang="zh-CN" altLang="en-US" sz="28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9712" name="文本框 29711"/>
          <p:cNvSpPr txBox="1"/>
          <p:nvPr/>
        </p:nvSpPr>
        <p:spPr>
          <a:xfrm>
            <a:off x="3924300" y="6338888"/>
            <a:ext cx="5219700" cy="5191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x-none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3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、连接</a:t>
            </a:r>
            <a:r>
              <a:rPr lang="en-US" altLang="x-none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A’B’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、</a:t>
            </a:r>
            <a:r>
              <a:rPr lang="en-US" altLang="x-none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B’C’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、</a:t>
            </a:r>
            <a:r>
              <a:rPr lang="en-US" altLang="x-none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C’A’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。</a:t>
            </a:r>
            <a:endParaRPr lang="zh-CN" altLang="en-US" sz="28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8689" name="文本框 29712"/>
          <p:cNvSpPr txBox="1"/>
          <p:nvPr/>
        </p:nvSpPr>
        <p:spPr>
          <a:xfrm>
            <a:off x="0" y="6021388"/>
            <a:ext cx="3995738" cy="366712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endParaRPr lang="zh-CN" altLang="en-US" sz="240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9714" name="文本框 29713"/>
          <p:cNvSpPr txBox="1"/>
          <p:nvPr/>
        </p:nvSpPr>
        <p:spPr>
          <a:xfrm>
            <a:off x="0" y="5661025"/>
            <a:ext cx="4284663" cy="5191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∴△</a:t>
            </a:r>
            <a:r>
              <a:rPr lang="en-US" altLang="x-none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A’B’C’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即为所求。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9715" name="直接连接符 29714"/>
          <p:cNvSpPr/>
          <p:nvPr/>
        </p:nvSpPr>
        <p:spPr>
          <a:xfrm>
            <a:off x="611188" y="3213100"/>
            <a:ext cx="0" cy="1008063"/>
          </a:xfrm>
          <a:prstGeom prst="line">
            <a:avLst/>
          </a:prstGeom>
          <a:ln w="19050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9716" name="直接连接符 29715"/>
          <p:cNvSpPr/>
          <p:nvPr/>
        </p:nvSpPr>
        <p:spPr>
          <a:xfrm>
            <a:off x="1042988" y="2276475"/>
            <a:ext cx="0" cy="2808288"/>
          </a:xfrm>
          <a:prstGeom prst="line">
            <a:avLst/>
          </a:prstGeom>
          <a:ln w="19050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29717" name="未知"/>
          <p:cNvSpPr/>
          <p:nvPr/>
        </p:nvSpPr>
        <p:spPr>
          <a:xfrm>
            <a:off x="2555875" y="2781300"/>
            <a:ext cx="1588" cy="1795463"/>
          </a:xfrm>
          <a:custGeom>
            <a:avLst/>
            <a:gdLst/>
            <a:ahLst/>
            <a:cxnLst/>
            <a:pathLst>
              <a:path w="1" h="1131">
                <a:moveTo>
                  <a:pt x="0" y="0"/>
                </a:moveTo>
                <a:lnTo>
                  <a:pt x="1" y="1131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18" name="文本框 29717"/>
          <p:cNvSpPr txBox="1"/>
          <p:nvPr/>
        </p:nvSpPr>
        <p:spPr>
          <a:xfrm>
            <a:off x="179388" y="4005263"/>
            <a:ext cx="5048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x-none" sz="2400" b="1" dirty="0">
                <a:solidFill>
                  <a:srgbClr val="FF00FF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A’</a:t>
            </a:r>
            <a:endParaRPr lang="en-US" altLang="x-none" sz="2400" b="1" dirty="0">
              <a:solidFill>
                <a:srgbClr val="FF00FF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9719" name="文本框 29718"/>
          <p:cNvSpPr txBox="1"/>
          <p:nvPr/>
        </p:nvSpPr>
        <p:spPr>
          <a:xfrm>
            <a:off x="827088" y="5013325"/>
            <a:ext cx="792162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x-none" sz="2400" b="1" dirty="0">
                <a:solidFill>
                  <a:srgbClr val="FF00FF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B’</a:t>
            </a:r>
            <a:endParaRPr lang="en-US" altLang="x-none" sz="2400" b="1" dirty="0">
              <a:solidFill>
                <a:srgbClr val="FF00FF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9720" name="文本框 29719"/>
          <p:cNvSpPr txBox="1"/>
          <p:nvPr/>
        </p:nvSpPr>
        <p:spPr>
          <a:xfrm>
            <a:off x="2555875" y="4365625"/>
            <a:ext cx="935038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x-none" sz="2400" b="1" dirty="0">
                <a:solidFill>
                  <a:srgbClr val="FF00FF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C’</a:t>
            </a:r>
            <a:endParaRPr lang="en-US" altLang="x-none" sz="2400" b="1" dirty="0">
              <a:solidFill>
                <a:srgbClr val="FF00FF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9721" name="文本框 29720"/>
          <p:cNvSpPr txBox="1"/>
          <p:nvPr/>
        </p:nvSpPr>
        <p:spPr>
          <a:xfrm>
            <a:off x="250825" y="3357563"/>
            <a:ext cx="2889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x-none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O</a:t>
            </a:r>
            <a:endParaRPr lang="en-US" altLang="x-none" sz="24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29722" name="矩形 29721"/>
          <p:cNvSpPr/>
          <p:nvPr/>
        </p:nvSpPr>
        <p:spPr>
          <a:xfrm>
            <a:off x="3995738" y="4508500"/>
            <a:ext cx="4826000" cy="9461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点</a:t>
            </a:r>
            <a:r>
              <a:rPr lang="en-US" altLang="x-none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A’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就是点</a:t>
            </a:r>
            <a:r>
              <a:rPr lang="en-US" altLang="x-none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A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关于直线</a:t>
            </a:r>
            <a:r>
              <a:rPr lang="en-US" altLang="x-none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l</a:t>
            </a:r>
            <a:r>
              <a:rPr lang="zh-CN" altLang="en-US" sz="2800" b="1" dirty="0">
                <a:latin typeface="Times New Roman" panose="02020603050405020304" pitchFamily="2" charset="0"/>
                <a:ea typeface="宋体" panose="02010600030101010101" pitchFamily="2" charset="-122"/>
              </a:rPr>
              <a:t>的对称点；</a:t>
            </a:r>
            <a:endParaRPr lang="zh-CN" altLang="en-US" sz="28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9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/>
      <p:bldP spid="29708" grpId="0"/>
      <p:bldP spid="29710" grpId="0"/>
      <p:bldP spid="29711" grpId="0"/>
      <p:bldP spid="29712" grpId="0"/>
      <p:bldP spid="29714" grpId="0"/>
      <p:bldP spid="29718" grpId="0"/>
      <p:bldP spid="29719" grpId="0"/>
      <p:bldP spid="29720" grpId="0"/>
      <p:bldP spid="29721" grpId="0"/>
      <p:bldP spid="297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697" name="文本框 30721"/>
          <p:cNvSpPr txBox="1"/>
          <p:nvPr/>
        </p:nvSpPr>
        <p:spPr>
          <a:xfrm>
            <a:off x="179388" y="0"/>
            <a:ext cx="8748712" cy="10668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Times New Roman" panose="02020603050405020304" pitchFamily="2" charset="0"/>
                <a:ea typeface="宋体" panose="02010600030101010101" pitchFamily="2" charset="-122"/>
              </a:rPr>
              <a:t>        例</a:t>
            </a:r>
            <a:r>
              <a:rPr lang="en-US" altLang="x-none" sz="3200" b="1" dirty="0">
                <a:latin typeface="Times New Roman" panose="02020603050405020304" pitchFamily="2" charset="0"/>
                <a:ea typeface="宋体" panose="02010600030101010101" pitchFamily="2" charset="-122"/>
              </a:rPr>
              <a:t>1</a:t>
            </a:r>
            <a:r>
              <a:rPr lang="zh-CN" altLang="en-US" sz="3200" b="1" dirty="0">
                <a:latin typeface="Times New Roman" panose="02020603050405020304" pitchFamily="2" charset="0"/>
                <a:ea typeface="宋体" panose="02010600030101010101" pitchFamily="2" charset="-122"/>
              </a:rPr>
              <a:t>：如图，已知△</a:t>
            </a:r>
            <a:r>
              <a:rPr lang="en-US" altLang="x-none" sz="3200" b="1" dirty="0">
                <a:latin typeface="Times New Roman" panose="02020603050405020304" pitchFamily="2" charset="0"/>
                <a:ea typeface="宋体" panose="02010600030101010101" pitchFamily="2" charset="-122"/>
              </a:rPr>
              <a:t>ABC</a:t>
            </a:r>
            <a:r>
              <a:rPr lang="zh-CN" altLang="en-US" sz="3200" b="1" dirty="0">
                <a:latin typeface="Times New Roman" panose="02020603050405020304" pitchFamily="2" charset="0"/>
                <a:ea typeface="宋体" panose="02010600030101010101" pitchFamily="2" charset="-122"/>
              </a:rPr>
              <a:t>和直线</a:t>
            </a:r>
            <a:r>
              <a:rPr lang="en-US" altLang="x-none" sz="3200" b="1" dirty="0">
                <a:latin typeface="Times New Roman" panose="02020603050405020304" pitchFamily="2" charset="0"/>
                <a:ea typeface="宋体" panose="02010600030101010101" pitchFamily="2" charset="-122"/>
              </a:rPr>
              <a:t>l</a:t>
            </a:r>
            <a:r>
              <a:rPr lang="zh-CN" altLang="en-US" sz="3200" b="1" dirty="0">
                <a:latin typeface="Times New Roman" panose="02020603050405020304" pitchFamily="2" charset="0"/>
                <a:ea typeface="宋体" panose="02010600030101010101" pitchFamily="2" charset="-122"/>
              </a:rPr>
              <a:t>，作出与△</a:t>
            </a:r>
            <a:r>
              <a:rPr lang="en-US" altLang="x-none" sz="3200" b="1" dirty="0">
                <a:latin typeface="Times New Roman" panose="02020603050405020304" pitchFamily="2" charset="0"/>
                <a:ea typeface="宋体" panose="02010600030101010101" pitchFamily="2" charset="-122"/>
              </a:rPr>
              <a:t>ABC</a:t>
            </a:r>
            <a:r>
              <a:rPr lang="zh-CN" altLang="en-US" sz="3200" b="1" dirty="0">
                <a:latin typeface="Times New Roman" panose="02020603050405020304" pitchFamily="2" charset="0"/>
                <a:ea typeface="宋体" panose="02010600030101010101" pitchFamily="2" charset="-122"/>
              </a:rPr>
              <a:t>关于直线</a:t>
            </a:r>
            <a:r>
              <a:rPr lang="en-US" altLang="x-none" sz="3200" b="1" dirty="0">
                <a:latin typeface="Times New Roman" panose="02020603050405020304" pitchFamily="2" charset="0"/>
                <a:ea typeface="宋体" panose="02010600030101010101" pitchFamily="2" charset="-122"/>
              </a:rPr>
              <a:t>l</a:t>
            </a:r>
            <a:r>
              <a:rPr lang="zh-CN" altLang="en-US" sz="3200" b="1" dirty="0">
                <a:latin typeface="Times New Roman" panose="02020603050405020304" pitchFamily="2" charset="0"/>
                <a:ea typeface="宋体" panose="02010600030101010101" pitchFamily="2" charset="-122"/>
              </a:rPr>
              <a:t>对称的图形。</a:t>
            </a:r>
            <a:endParaRPr lang="zh-CN" altLang="en-US" sz="32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grpSp>
        <p:nvGrpSpPr>
          <p:cNvPr id="30723" name="组合 30722"/>
          <p:cNvGrpSpPr/>
          <p:nvPr/>
        </p:nvGrpSpPr>
        <p:grpSpPr>
          <a:xfrm>
            <a:off x="250825" y="1052513"/>
            <a:ext cx="2808288" cy="1609725"/>
            <a:chOff x="0" y="0"/>
            <a:chExt cx="1769" cy="1014"/>
          </a:xfrm>
        </p:grpSpPr>
        <p:sp>
          <p:nvSpPr>
            <p:cNvPr id="29699" name="未知"/>
            <p:cNvSpPr/>
            <p:nvPr/>
          </p:nvSpPr>
          <p:spPr>
            <a:xfrm>
              <a:off x="253" y="260"/>
              <a:ext cx="1207" cy="586"/>
            </a:xfrm>
            <a:custGeom>
              <a:avLst/>
              <a:gdLst/>
              <a:ahLst/>
              <a:cxnLst/>
              <a:pathLst>
                <a:path w="1207" h="586">
                  <a:moveTo>
                    <a:pt x="0" y="586"/>
                  </a:moveTo>
                  <a:lnTo>
                    <a:pt x="266" y="0"/>
                  </a:lnTo>
                  <a:lnTo>
                    <a:pt x="1207" y="320"/>
                  </a:lnTo>
                  <a:lnTo>
                    <a:pt x="0" y="586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00" name="文本框 30724"/>
            <p:cNvSpPr txBox="1"/>
            <p:nvPr/>
          </p:nvSpPr>
          <p:spPr>
            <a:xfrm>
              <a:off x="362" y="0"/>
              <a:ext cx="31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x-none" sz="2400" b="1" dirty="0">
                  <a:latin typeface="Times New Roman" panose="02020603050405020304" pitchFamily="2" charset="0"/>
                  <a:ea typeface="宋体" panose="02010600030101010101" pitchFamily="2" charset="-122"/>
                </a:rPr>
                <a:t>B</a:t>
              </a:r>
              <a:endParaRPr lang="en-US" altLang="x-none" sz="2400" b="1" dirty="0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  <p:sp>
          <p:nvSpPr>
            <p:cNvPr id="29701" name="文本框 30725"/>
            <p:cNvSpPr txBox="1"/>
            <p:nvPr/>
          </p:nvSpPr>
          <p:spPr>
            <a:xfrm>
              <a:off x="0" y="726"/>
              <a:ext cx="22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x-none" sz="2400" b="1" dirty="0">
                  <a:latin typeface="Times New Roman" panose="02020603050405020304" pitchFamily="2" charset="0"/>
                  <a:ea typeface="宋体" panose="02010600030101010101" pitchFamily="2" charset="-122"/>
                </a:rPr>
                <a:t>A</a:t>
              </a:r>
              <a:endParaRPr lang="en-US" altLang="x-none" sz="2400" b="1" dirty="0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  <p:sp>
          <p:nvSpPr>
            <p:cNvPr id="29702" name="文本框 30726"/>
            <p:cNvSpPr txBox="1"/>
            <p:nvPr/>
          </p:nvSpPr>
          <p:spPr>
            <a:xfrm>
              <a:off x="1451" y="454"/>
              <a:ext cx="31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x-none" sz="2400" b="1" dirty="0">
                  <a:latin typeface="Times New Roman" panose="02020603050405020304" pitchFamily="2" charset="0"/>
                  <a:ea typeface="宋体" panose="02010600030101010101" pitchFamily="2" charset="-122"/>
                </a:rPr>
                <a:t>C</a:t>
              </a:r>
              <a:endParaRPr lang="en-US" altLang="x-none" sz="2400" b="1" dirty="0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</p:grpSp>
      <p:sp>
        <p:nvSpPr>
          <p:cNvPr id="30728" name="未知"/>
          <p:cNvSpPr/>
          <p:nvPr/>
        </p:nvSpPr>
        <p:spPr>
          <a:xfrm>
            <a:off x="611188" y="2924175"/>
            <a:ext cx="1957387" cy="863600"/>
          </a:xfrm>
          <a:custGeom>
            <a:avLst/>
            <a:gdLst/>
            <a:ahLst/>
            <a:cxnLst/>
            <a:pathLst>
              <a:path w="1233" h="544">
                <a:moveTo>
                  <a:pt x="0" y="0"/>
                </a:moveTo>
                <a:lnTo>
                  <a:pt x="272" y="544"/>
                </a:lnTo>
                <a:lnTo>
                  <a:pt x="1233" y="221"/>
                </a:lnTo>
                <a:lnTo>
                  <a:pt x="0" y="0"/>
                </a:lnTo>
                <a:close/>
              </a:path>
            </a:pathLst>
          </a:custGeom>
          <a:solidFill>
            <a:srgbClr val="FF33CC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9704" name="直接连接符 30728"/>
          <p:cNvSpPr/>
          <p:nvPr/>
        </p:nvSpPr>
        <p:spPr>
          <a:xfrm>
            <a:off x="34925" y="2908300"/>
            <a:ext cx="3382963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grpSp>
        <p:nvGrpSpPr>
          <p:cNvPr id="30730" name="组合 30729"/>
          <p:cNvGrpSpPr/>
          <p:nvPr/>
        </p:nvGrpSpPr>
        <p:grpSpPr>
          <a:xfrm>
            <a:off x="250825" y="1541463"/>
            <a:ext cx="2808288" cy="1609725"/>
            <a:chOff x="0" y="0"/>
            <a:chExt cx="1769" cy="1014"/>
          </a:xfrm>
        </p:grpSpPr>
        <p:sp>
          <p:nvSpPr>
            <p:cNvPr id="29706" name="未知"/>
            <p:cNvSpPr/>
            <p:nvPr/>
          </p:nvSpPr>
          <p:spPr>
            <a:xfrm>
              <a:off x="226" y="272"/>
              <a:ext cx="1225" cy="590"/>
            </a:xfrm>
            <a:custGeom>
              <a:avLst/>
              <a:gdLst/>
              <a:ahLst/>
              <a:cxnLst/>
              <a:pathLst>
                <a:path w="1225" h="590">
                  <a:moveTo>
                    <a:pt x="0" y="590"/>
                  </a:moveTo>
                  <a:lnTo>
                    <a:pt x="273" y="0"/>
                  </a:lnTo>
                  <a:lnTo>
                    <a:pt x="1225" y="318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07" name="文本框 30731"/>
            <p:cNvSpPr txBox="1"/>
            <p:nvPr/>
          </p:nvSpPr>
          <p:spPr>
            <a:xfrm>
              <a:off x="362" y="0"/>
              <a:ext cx="31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x-none" sz="2400" b="1" dirty="0">
                  <a:latin typeface="Times New Roman" panose="02020603050405020304" pitchFamily="2" charset="0"/>
                  <a:ea typeface="宋体" panose="02010600030101010101" pitchFamily="2" charset="-122"/>
                </a:rPr>
                <a:t>B</a:t>
              </a:r>
              <a:endParaRPr lang="en-US" altLang="x-none" sz="2400" b="1" dirty="0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  <p:sp>
          <p:nvSpPr>
            <p:cNvPr id="29708" name="文本框 30732"/>
            <p:cNvSpPr txBox="1"/>
            <p:nvPr/>
          </p:nvSpPr>
          <p:spPr>
            <a:xfrm>
              <a:off x="0" y="726"/>
              <a:ext cx="22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x-none" sz="2400" b="1" dirty="0">
                  <a:latin typeface="Times New Roman" panose="02020603050405020304" pitchFamily="2" charset="0"/>
                  <a:ea typeface="宋体" panose="02010600030101010101" pitchFamily="2" charset="-122"/>
                </a:rPr>
                <a:t>A</a:t>
              </a:r>
              <a:endParaRPr lang="en-US" altLang="x-none" sz="2400" b="1" dirty="0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  <p:sp>
          <p:nvSpPr>
            <p:cNvPr id="29709" name="文本框 30733"/>
            <p:cNvSpPr txBox="1"/>
            <p:nvPr/>
          </p:nvSpPr>
          <p:spPr>
            <a:xfrm>
              <a:off x="1451" y="454"/>
              <a:ext cx="31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x-none" sz="2400" b="1" dirty="0">
                  <a:latin typeface="Times New Roman" panose="02020603050405020304" pitchFamily="2" charset="0"/>
                  <a:ea typeface="宋体" panose="02010600030101010101" pitchFamily="2" charset="-122"/>
                </a:rPr>
                <a:t>C</a:t>
              </a:r>
              <a:endParaRPr lang="en-US" altLang="x-none" sz="2400" b="1" dirty="0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</p:grpSp>
      <p:sp>
        <p:nvSpPr>
          <p:cNvPr id="29710" name="文本框 30734"/>
          <p:cNvSpPr txBox="1"/>
          <p:nvPr/>
        </p:nvSpPr>
        <p:spPr>
          <a:xfrm>
            <a:off x="3419475" y="2620963"/>
            <a:ext cx="4318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x-none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l</a:t>
            </a:r>
            <a:endParaRPr lang="en-US" altLang="x-none" sz="24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0736" name="直接连接符 30735"/>
          <p:cNvSpPr/>
          <p:nvPr/>
        </p:nvSpPr>
        <p:spPr>
          <a:xfrm>
            <a:off x="1042988" y="1973263"/>
            <a:ext cx="0" cy="1800225"/>
          </a:xfrm>
          <a:prstGeom prst="line">
            <a:avLst/>
          </a:prstGeom>
          <a:ln w="19050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30737" name="直接连接符 30736"/>
          <p:cNvSpPr/>
          <p:nvPr/>
        </p:nvSpPr>
        <p:spPr>
          <a:xfrm>
            <a:off x="2555875" y="2476500"/>
            <a:ext cx="0" cy="792163"/>
          </a:xfrm>
          <a:prstGeom prst="line">
            <a:avLst/>
          </a:prstGeom>
          <a:ln w="19050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30738" name="文本框 30737"/>
          <p:cNvSpPr txBox="1"/>
          <p:nvPr/>
        </p:nvSpPr>
        <p:spPr>
          <a:xfrm>
            <a:off x="827088" y="3773488"/>
            <a:ext cx="792162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x-none" sz="2400" b="1" dirty="0">
                <a:solidFill>
                  <a:srgbClr val="FF00FF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B’</a:t>
            </a:r>
            <a:endParaRPr lang="en-US" altLang="x-none" sz="2400" b="1" dirty="0">
              <a:solidFill>
                <a:srgbClr val="FF00FF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0739" name="文本框 30738"/>
          <p:cNvSpPr txBox="1"/>
          <p:nvPr/>
        </p:nvSpPr>
        <p:spPr>
          <a:xfrm>
            <a:off x="2411413" y="3197225"/>
            <a:ext cx="935037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x-none" sz="2400" b="1" dirty="0">
                <a:solidFill>
                  <a:srgbClr val="FF00FF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C’</a:t>
            </a:r>
            <a:endParaRPr lang="en-US" altLang="x-none" sz="2400" b="1" dirty="0">
              <a:solidFill>
                <a:srgbClr val="FF00FF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0740" name="未知"/>
          <p:cNvSpPr/>
          <p:nvPr/>
        </p:nvSpPr>
        <p:spPr>
          <a:xfrm>
            <a:off x="4354513" y="2565400"/>
            <a:ext cx="1946275" cy="863600"/>
          </a:xfrm>
          <a:custGeom>
            <a:avLst/>
            <a:gdLst/>
            <a:ahLst/>
            <a:cxnLst/>
            <a:pathLst>
              <a:path w="1226" h="544">
                <a:moveTo>
                  <a:pt x="0" y="0"/>
                </a:moveTo>
                <a:lnTo>
                  <a:pt x="272" y="544"/>
                </a:lnTo>
                <a:lnTo>
                  <a:pt x="1226" y="22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0"/>
            </a:schemeClr>
          </a:solidFill>
          <a:ln w="28575" cap="flat" cmpd="sng">
            <a:solidFill>
              <a:srgbClr val="FF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grpSp>
        <p:nvGrpSpPr>
          <p:cNvPr id="30741" name="组合 30740"/>
          <p:cNvGrpSpPr/>
          <p:nvPr/>
        </p:nvGrpSpPr>
        <p:grpSpPr>
          <a:xfrm>
            <a:off x="3995738" y="1965325"/>
            <a:ext cx="2808287" cy="1609725"/>
            <a:chOff x="0" y="0"/>
            <a:chExt cx="1769" cy="1014"/>
          </a:xfrm>
        </p:grpSpPr>
        <p:sp>
          <p:nvSpPr>
            <p:cNvPr id="29717" name="未知"/>
            <p:cNvSpPr/>
            <p:nvPr/>
          </p:nvSpPr>
          <p:spPr>
            <a:xfrm>
              <a:off x="226" y="272"/>
              <a:ext cx="1225" cy="590"/>
            </a:xfrm>
            <a:custGeom>
              <a:avLst/>
              <a:gdLst/>
              <a:ahLst/>
              <a:cxnLst/>
              <a:pathLst>
                <a:path w="1225" h="590">
                  <a:moveTo>
                    <a:pt x="0" y="590"/>
                  </a:moveTo>
                  <a:lnTo>
                    <a:pt x="273" y="0"/>
                  </a:lnTo>
                  <a:lnTo>
                    <a:pt x="1225" y="318"/>
                  </a:lnTo>
                  <a:lnTo>
                    <a:pt x="0" y="59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18" name="文本框 30742"/>
            <p:cNvSpPr txBox="1"/>
            <p:nvPr/>
          </p:nvSpPr>
          <p:spPr>
            <a:xfrm>
              <a:off x="362" y="0"/>
              <a:ext cx="31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x-none" sz="2400" b="1" dirty="0">
                  <a:latin typeface="Times New Roman" panose="02020603050405020304" pitchFamily="2" charset="0"/>
                  <a:ea typeface="宋体" panose="02010600030101010101" pitchFamily="2" charset="-122"/>
                </a:rPr>
                <a:t>B</a:t>
              </a:r>
              <a:endParaRPr lang="en-US" altLang="x-none" sz="2400" b="1" dirty="0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  <p:sp>
          <p:nvSpPr>
            <p:cNvPr id="29719" name="文本框 30743"/>
            <p:cNvSpPr txBox="1"/>
            <p:nvPr/>
          </p:nvSpPr>
          <p:spPr>
            <a:xfrm>
              <a:off x="0" y="726"/>
              <a:ext cx="22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x-none" sz="2400" b="1" dirty="0">
                  <a:latin typeface="Times New Roman" panose="02020603050405020304" pitchFamily="2" charset="0"/>
                  <a:ea typeface="宋体" panose="02010600030101010101" pitchFamily="2" charset="-122"/>
                </a:rPr>
                <a:t>A</a:t>
              </a:r>
              <a:endParaRPr lang="en-US" altLang="x-none" sz="2400" b="1" dirty="0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  <p:sp>
          <p:nvSpPr>
            <p:cNvPr id="29720" name="文本框 30744"/>
            <p:cNvSpPr txBox="1"/>
            <p:nvPr/>
          </p:nvSpPr>
          <p:spPr>
            <a:xfrm>
              <a:off x="1451" y="454"/>
              <a:ext cx="31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x-none" sz="2400" b="1" dirty="0">
                  <a:latin typeface="Times New Roman" panose="02020603050405020304" pitchFamily="2" charset="0"/>
                  <a:ea typeface="宋体" panose="02010600030101010101" pitchFamily="2" charset="-122"/>
                </a:rPr>
                <a:t>C</a:t>
              </a:r>
              <a:endParaRPr lang="en-US" altLang="x-none" sz="2400" b="1" dirty="0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</p:grpSp>
      <p:sp>
        <p:nvSpPr>
          <p:cNvPr id="30746" name="文本框 30745"/>
          <p:cNvSpPr txBox="1"/>
          <p:nvPr/>
        </p:nvSpPr>
        <p:spPr>
          <a:xfrm>
            <a:off x="3995738" y="2205038"/>
            <a:ext cx="504825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x-none" sz="2400" b="1" dirty="0">
                <a:solidFill>
                  <a:srgbClr val="FF00FF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A’</a:t>
            </a:r>
            <a:endParaRPr lang="en-US" altLang="x-none" sz="2400" b="1" dirty="0">
              <a:solidFill>
                <a:srgbClr val="FF00FF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0747" name="文本框 30746"/>
          <p:cNvSpPr txBox="1"/>
          <p:nvPr/>
        </p:nvSpPr>
        <p:spPr>
          <a:xfrm>
            <a:off x="4572000" y="3357563"/>
            <a:ext cx="792163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x-none" sz="2400" b="1" dirty="0">
                <a:solidFill>
                  <a:srgbClr val="FF00FF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B’</a:t>
            </a:r>
            <a:endParaRPr lang="en-US" altLang="x-none" sz="2400" b="1" dirty="0">
              <a:solidFill>
                <a:srgbClr val="FF00FF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0748" name="文本框 30747"/>
          <p:cNvSpPr txBox="1"/>
          <p:nvPr/>
        </p:nvSpPr>
        <p:spPr>
          <a:xfrm>
            <a:off x="0" y="4149725"/>
            <a:ext cx="4284663" cy="4889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∴△</a:t>
            </a:r>
            <a:r>
              <a:rPr lang="en-US" altLang="x-none" sz="26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AB’C’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即为所求。</a:t>
            </a:r>
            <a:endParaRPr lang="zh-CN" altLang="en-US" sz="26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0749" name="文本框 30748"/>
          <p:cNvSpPr txBox="1"/>
          <p:nvPr/>
        </p:nvSpPr>
        <p:spPr>
          <a:xfrm>
            <a:off x="144463" y="4581525"/>
            <a:ext cx="1728787" cy="4889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chemeClr val="hlink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作法：</a:t>
            </a:r>
            <a:endParaRPr lang="zh-CN" altLang="en-US" sz="2600" b="1">
              <a:solidFill>
                <a:schemeClr val="hlink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0750" name="文本框 30749"/>
          <p:cNvSpPr txBox="1"/>
          <p:nvPr/>
        </p:nvSpPr>
        <p:spPr>
          <a:xfrm>
            <a:off x="144463" y="5013325"/>
            <a:ext cx="3995737" cy="8858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x-none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1</a:t>
            </a:r>
            <a:r>
              <a:rPr lang="zh-CN" altLang="en-US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、分别作出点</a:t>
            </a:r>
            <a:r>
              <a:rPr lang="en-US" altLang="x-none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B</a:t>
            </a:r>
            <a:r>
              <a:rPr lang="zh-CN" altLang="en-US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、</a:t>
            </a:r>
            <a:r>
              <a:rPr lang="en-US" altLang="x-none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C</a:t>
            </a:r>
            <a:r>
              <a:rPr lang="zh-CN" altLang="en-US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关于直线</a:t>
            </a:r>
            <a:r>
              <a:rPr lang="en-US" altLang="x-none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l</a:t>
            </a:r>
            <a:r>
              <a:rPr lang="zh-CN" altLang="en-US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的对称点</a:t>
            </a:r>
            <a:r>
              <a:rPr lang="en-US" altLang="x-none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B’</a:t>
            </a:r>
            <a:r>
              <a:rPr lang="zh-CN" altLang="en-US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、</a:t>
            </a:r>
            <a:r>
              <a:rPr lang="en-US" altLang="x-none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C’</a:t>
            </a:r>
            <a:r>
              <a:rPr lang="zh-CN" altLang="en-US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；</a:t>
            </a:r>
            <a:endParaRPr lang="zh-CN" altLang="en-US" sz="26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0751" name="文本框 30750"/>
          <p:cNvSpPr txBox="1"/>
          <p:nvPr/>
        </p:nvSpPr>
        <p:spPr>
          <a:xfrm>
            <a:off x="144463" y="5805488"/>
            <a:ext cx="3851275" cy="4889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x-none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2</a:t>
            </a:r>
            <a:r>
              <a:rPr lang="zh-CN" altLang="en-US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、连接</a:t>
            </a:r>
            <a:r>
              <a:rPr lang="en-US" altLang="x-none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AB’</a:t>
            </a:r>
            <a:r>
              <a:rPr lang="zh-CN" altLang="en-US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、</a:t>
            </a:r>
            <a:r>
              <a:rPr lang="en-US" altLang="x-none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B’C’</a:t>
            </a:r>
            <a:r>
              <a:rPr lang="zh-CN" altLang="en-US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、</a:t>
            </a:r>
            <a:r>
              <a:rPr lang="en-US" altLang="x-none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C’A</a:t>
            </a:r>
            <a:r>
              <a:rPr lang="zh-CN" altLang="en-US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。</a:t>
            </a:r>
            <a:endParaRPr lang="zh-CN" altLang="en-US" sz="26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grpSp>
        <p:nvGrpSpPr>
          <p:cNvPr id="30752" name="组合 30751"/>
          <p:cNvGrpSpPr/>
          <p:nvPr/>
        </p:nvGrpSpPr>
        <p:grpSpPr>
          <a:xfrm>
            <a:off x="3995738" y="1052513"/>
            <a:ext cx="2808287" cy="1609725"/>
            <a:chOff x="0" y="0"/>
            <a:chExt cx="1769" cy="1014"/>
          </a:xfrm>
        </p:grpSpPr>
        <p:sp>
          <p:nvSpPr>
            <p:cNvPr id="29728" name="未知"/>
            <p:cNvSpPr/>
            <p:nvPr/>
          </p:nvSpPr>
          <p:spPr>
            <a:xfrm>
              <a:off x="253" y="260"/>
              <a:ext cx="1207" cy="586"/>
            </a:xfrm>
            <a:custGeom>
              <a:avLst/>
              <a:gdLst/>
              <a:ahLst/>
              <a:cxnLst/>
              <a:pathLst>
                <a:path w="1207" h="586">
                  <a:moveTo>
                    <a:pt x="0" y="586"/>
                  </a:moveTo>
                  <a:lnTo>
                    <a:pt x="266" y="0"/>
                  </a:lnTo>
                  <a:lnTo>
                    <a:pt x="1207" y="320"/>
                  </a:lnTo>
                  <a:lnTo>
                    <a:pt x="0" y="586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9729" name="文本框 30753"/>
            <p:cNvSpPr txBox="1"/>
            <p:nvPr/>
          </p:nvSpPr>
          <p:spPr>
            <a:xfrm>
              <a:off x="362" y="0"/>
              <a:ext cx="31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x-none" sz="2400" b="1" dirty="0">
                  <a:latin typeface="Times New Roman" panose="02020603050405020304" pitchFamily="2" charset="0"/>
                  <a:ea typeface="宋体" panose="02010600030101010101" pitchFamily="2" charset="-122"/>
                </a:rPr>
                <a:t>B</a:t>
              </a:r>
              <a:endParaRPr lang="en-US" altLang="x-none" sz="2400" b="1" dirty="0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  <p:sp>
          <p:nvSpPr>
            <p:cNvPr id="29730" name="文本框 30754"/>
            <p:cNvSpPr txBox="1"/>
            <p:nvPr/>
          </p:nvSpPr>
          <p:spPr>
            <a:xfrm>
              <a:off x="0" y="726"/>
              <a:ext cx="226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x-none" sz="2400" b="1" dirty="0">
                  <a:latin typeface="Times New Roman" panose="02020603050405020304" pitchFamily="2" charset="0"/>
                  <a:ea typeface="宋体" panose="02010600030101010101" pitchFamily="2" charset="-122"/>
                </a:rPr>
                <a:t>A</a:t>
              </a:r>
              <a:endParaRPr lang="en-US" altLang="x-none" sz="2400" b="1" dirty="0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  <p:sp>
          <p:nvSpPr>
            <p:cNvPr id="29731" name="文本框 30755"/>
            <p:cNvSpPr txBox="1"/>
            <p:nvPr/>
          </p:nvSpPr>
          <p:spPr>
            <a:xfrm>
              <a:off x="1451" y="454"/>
              <a:ext cx="318" cy="28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>
                <a:spcBef>
                  <a:spcPct val="50000"/>
                </a:spcBef>
              </a:pPr>
              <a:r>
                <a:rPr lang="en-US" altLang="x-none" sz="2400" b="1" dirty="0">
                  <a:latin typeface="Times New Roman" panose="02020603050405020304" pitchFamily="2" charset="0"/>
                  <a:ea typeface="宋体" panose="02010600030101010101" pitchFamily="2" charset="-122"/>
                </a:rPr>
                <a:t>C</a:t>
              </a:r>
              <a:endParaRPr lang="en-US" altLang="x-none" sz="2400" b="1" dirty="0">
                <a:latin typeface="Times New Roman" panose="02020603050405020304" pitchFamily="2" charset="0"/>
                <a:ea typeface="宋体" panose="02010600030101010101" pitchFamily="2" charset="-122"/>
              </a:endParaRPr>
            </a:p>
          </p:txBody>
        </p:sp>
      </p:grpSp>
      <p:sp>
        <p:nvSpPr>
          <p:cNvPr id="30757" name="直接连接符 30756"/>
          <p:cNvSpPr/>
          <p:nvPr/>
        </p:nvSpPr>
        <p:spPr>
          <a:xfrm>
            <a:off x="3779838" y="2898775"/>
            <a:ext cx="3382962" cy="0"/>
          </a:xfrm>
          <a:prstGeom prst="line">
            <a:avLst/>
          </a:prstGeom>
          <a:ln w="254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58" name="文本框 30757"/>
          <p:cNvSpPr txBox="1"/>
          <p:nvPr/>
        </p:nvSpPr>
        <p:spPr>
          <a:xfrm>
            <a:off x="7164388" y="2611438"/>
            <a:ext cx="431800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x-none" sz="2400" b="1" dirty="0">
                <a:latin typeface="Times New Roman" panose="02020603050405020304" pitchFamily="2" charset="0"/>
                <a:ea typeface="宋体" panose="02010600030101010101" pitchFamily="2" charset="-122"/>
              </a:rPr>
              <a:t>l</a:t>
            </a:r>
            <a:endParaRPr lang="en-US" altLang="x-none" sz="24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0759" name="文本框 30758"/>
          <p:cNvSpPr txBox="1"/>
          <p:nvPr/>
        </p:nvSpPr>
        <p:spPr>
          <a:xfrm>
            <a:off x="4283075" y="4365625"/>
            <a:ext cx="1871663" cy="4889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600" b="1">
                <a:solidFill>
                  <a:schemeClr val="hlink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作法：</a:t>
            </a:r>
            <a:endParaRPr lang="zh-CN" altLang="en-US" sz="2600" b="1">
              <a:solidFill>
                <a:schemeClr val="hlink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0760" name="文本框 30759"/>
          <p:cNvSpPr txBox="1"/>
          <p:nvPr/>
        </p:nvSpPr>
        <p:spPr>
          <a:xfrm>
            <a:off x="4283075" y="4868863"/>
            <a:ext cx="3889375" cy="88582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x-none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1</a:t>
            </a:r>
            <a:r>
              <a:rPr lang="zh-CN" altLang="en-US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、分别作出点</a:t>
            </a:r>
            <a:r>
              <a:rPr lang="en-US" altLang="x-none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A</a:t>
            </a:r>
            <a:r>
              <a:rPr lang="zh-CN" altLang="en-US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、</a:t>
            </a:r>
            <a:r>
              <a:rPr lang="en-US" altLang="x-none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B</a:t>
            </a:r>
            <a:r>
              <a:rPr lang="zh-CN" altLang="en-US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关于直线</a:t>
            </a:r>
            <a:r>
              <a:rPr lang="en-US" altLang="x-none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l</a:t>
            </a:r>
            <a:r>
              <a:rPr lang="zh-CN" altLang="en-US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的对称点</a:t>
            </a:r>
            <a:r>
              <a:rPr lang="en-US" altLang="x-none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A’</a:t>
            </a:r>
            <a:r>
              <a:rPr lang="zh-CN" altLang="en-US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、</a:t>
            </a:r>
            <a:r>
              <a:rPr lang="en-US" altLang="x-none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B’</a:t>
            </a:r>
            <a:r>
              <a:rPr lang="zh-CN" altLang="en-US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；</a:t>
            </a:r>
            <a:endParaRPr lang="zh-CN" altLang="en-US" sz="26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0761" name="文本框 30760"/>
          <p:cNvSpPr txBox="1"/>
          <p:nvPr/>
        </p:nvSpPr>
        <p:spPr>
          <a:xfrm>
            <a:off x="4283075" y="5805488"/>
            <a:ext cx="4392613" cy="4889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x-none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2</a:t>
            </a:r>
            <a:r>
              <a:rPr lang="zh-CN" altLang="en-US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、连接</a:t>
            </a:r>
            <a:r>
              <a:rPr lang="en-US" altLang="x-none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A’B’</a:t>
            </a:r>
            <a:r>
              <a:rPr lang="zh-CN" altLang="en-US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、</a:t>
            </a:r>
            <a:r>
              <a:rPr lang="en-US" altLang="x-none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B’C</a:t>
            </a:r>
            <a:r>
              <a:rPr lang="zh-CN" altLang="en-US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、</a:t>
            </a:r>
            <a:r>
              <a:rPr lang="en-US" altLang="x-none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CA’</a:t>
            </a:r>
            <a:r>
              <a:rPr lang="zh-CN" altLang="en-US" sz="2600" b="1" dirty="0">
                <a:latin typeface="Times New Roman" panose="02020603050405020304" pitchFamily="2" charset="0"/>
                <a:ea typeface="宋体" panose="02010600030101010101" pitchFamily="2" charset="-122"/>
              </a:rPr>
              <a:t>。</a:t>
            </a:r>
            <a:endParaRPr lang="zh-CN" altLang="en-US" sz="2600" b="1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sp>
        <p:nvSpPr>
          <p:cNvPr id="30762" name="直接连接符 30761"/>
          <p:cNvSpPr/>
          <p:nvPr/>
        </p:nvSpPr>
        <p:spPr>
          <a:xfrm>
            <a:off x="4356100" y="2565400"/>
            <a:ext cx="0" cy="792163"/>
          </a:xfrm>
          <a:prstGeom prst="line">
            <a:avLst/>
          </a:prstGeom>
          <a:ln w="19050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30763" name="直接连接符 30762"/>
          <p:cNvSpPr/>
          <p:nvPr/>
        </p:nvSpPr>
        <p:spPr>
          <a:xfrm>
            <a:off x="4787900" y="2420938"/>
            <a:ext cx="0" cy="1008062"/>
          </a:xfrm>
          <a:prstGeom prst="line">
            <a:avLst/>
          </a:prstGeom>
          <a:ln w="19050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sp>
      <p:sp>
        <p:nvSpPr>
          <p:cNvPr id="30764" name="文本框 30763"/>
          <p:cNvSpPr txBox="1"/>
          <p:nvPr/>
        </p:nvSpPr>
        <p:spPr>
          <a:xfrm>
            <a:off x="4211638" y="3789363"/>
            <a:ext cx="4284662" cy="48895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∴△</a:t>
            </a:r>
            <a:r>
              <a:rPr lang="en-US" altLang="x-none" sz="26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A’B’C</a:t>
            </a:r>
            <a:r>
              <a:rPr lang="zh-CN" altLang="en-US" sz="2600" b="1" dirty="0">
                <a:solidFill>
                  <a:srgbClr val="FF0000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即为所求。</a:t>
            </a:r>
            <a:endParaRPr lang="zh-CN" altLang="en-US" sz="2600" b="1" dirty="0">
              <a:solidFill>
                <a:srgbClr val="FF0000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2.31214E-7 L -0.00382 0.0716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0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31214E-7 L -0.00382 0.13457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307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30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0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30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0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0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00"/>
                            </p:stCondLst>
                            <p:childTnLst>
                              <p:par>
                                <p:cTn id="9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30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8" grpId="0"/>
      <p:bldP spid="30739" grpId="0"/>
      <p:bldP spid="30749" grpId="0"/>
      <p:bldP spid="30750" grpId="0"/>
      <p:bldP spid="30751" grpId="0"/>
      <p:bldP spid="307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7D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/>
      <p:sp>
        <p:nvSpPr>
          <p:cNvPr id="30722" name="文本框 31745"/>
          <p:cNvSpPr txBox="1"/>
          <p:nvPr/>
        </p:nvSpPr>
        <p:spPr>
          <a:xfrm>
            <a:off x="250825" y="2205038"/>
            <a:ext cx="8893175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A50021"/>
                </a:solidFill>
                <a:latin typeface="华文行楷" pitchFamily="2" charset="-122"/>
                <a:ea typeface="华文行楷" pitchFamily="2" charset="-122"/>
              </a:rPr>
              <a:t>作已知图形关于已知直线对称的图形的一般步聚</a:t>
            </a:r>
            <a:r>
              <a:rPr lang="en-US" altLang="x-none" sz="3200" b="1" dirty="0">
                <a:solidFill>
                  <a:srgbClr val="A50021"/>
                </a:solidFill>
                <a:latin typeface="华文行楷" pitchFamily="2" charset="-122"/>
                <a:ea typeface="华文行楷" pitchFamily="2" charset="-122"/>
              </a:rPr>
              <a:t>:</a:t>
            </a:r>
            <a:endParaRPr lang="en-US" altLang="x-none" sz="3200" b="1" dirty="0">
              <a:solidFill>
                <a:srgbClr val="A5002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31747" name="文本框 31746"/>
          <p:cNvSpPr txBox="1"/>
          <p:nvPr/>
        </p:nvSpPr>
        <p:spPr>
          <a:xfrm>
            <a:off x="483235" y="2999105"/>
            <a:ext cx="2217420" cy="5835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en-US" altLang="x-none" sz="3200" b="1" dirty="0">
                <a:solidFill>
                  <a:srgbClr val="A50021"/>
                </a:solidFill>
                <a:latin typeface="华文行楷" pitchFamily="2" charset="-122"/>
                <a:ea typeface="华文行楷" pitchFamily="2" charset="-122"/>
              </a:rPr>
              <a:t>1</a:t>
            </a:r>
            <a:r>
              <a:rPr lang="zh-CN" altLang="en-US" sz="3200" b="1" dirty="0">
                <a:solidFill>
                  <a:srgbClr val="A50021"/>
                </a:solidFill>
                <a:latin typeface="华文行楷" pitchFamily="2" charset="-122"/>
                <a:ea typeface="华文行楷" pitchFamily="2" charset="-122"/>
              </a:rPr>
              <a:t>、找点</a:t>
            </a:r>
            <a:endParaRPr lang="zh-CN" altLang="en-US" sz="3200" b="1" dirty="0">
              <a:solidFill>
                <a:srgbClr val="A5002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31748" name="文本框 31747"/>
          <p:cNvSpPr txBox="1"/>
          <p:nvPr/>
        </p:nvSpPr>
        <p:spPr>
          <a:xfrm>
            <a:off x="482918" y="3759200"/>
            <a:ext cx="1947862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x-none" sz="3200" b="1" dirty="0">
                <a:solidFill>
                  <a:srgbClr val="A50021"/>
                </a:solidFill>
                <a:latin typeface="华文行楷" pitchFamily="2" charset="-122"/>
                <a:ea typeface="华文行楷" pitchFamily="2" charset="-122"/>
              </a:rPr>
              <a:t>2</a:t>
            </a:r>
            <a:r>
              <a:rPr lang="zh-CN" altLang="en-US" sz="3200" b="1" dirty="0">
                <a:solidFill>
                  <a:srgbClr val="A50021"/>
                </a:solidFill>
                <a:latin typeface="华文行楷" pitchFamily="2" charset="-122"/>
                <a:ea typeface="华文行楷" pitchFamily="2" charset="-122"/>
              </a:rPr>
              <a:t>、画点</a:t>
            </a:r>
            <a:endParaRPr lang="zh-CN" altLang="en-US" sz="3200" b="1" dirty="0">
              <a:solidFill>
                <a:srgbClr val="A5002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31749" name="文本框 31748"/>
          <p:cNvSpPr txBox="1"/>
          <p:nvPr/>
        </p:nvSpPr>
        <p:spPr>
          <a:xfrm>
            <a:off x="482918" y="4551680"/>
            <a:ext cx="1944687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en-US" altLang="x-none" sz="3200" b="1" dirty="0">
                <a:solidFill>
                  <a:srgbClr val="A50021"/>
                </a:solidFill>
                <a:latin typeface="华文行楷" pitchFamily="2" charset="-122"/>
                <a:ea typeface="华文行楷" pitchFamily="2" charset="-122"/>
              </a:rPr>
              <a:t>3</a:t>
            </a:r>
            <a:r>
              <a:rPr lang="zh-CN" altLang="en-US" sz="3200" b="1" dirty="0">
                <a:solidFill>
                  <a:srgbClr val="A50021"/>
                </a:solidFill>
                <a:latin typeface="华文行楷" pitchFamily="2" charset="-122"/>
                <a:ea typeface="华文行楷" pitchFamily="2" charset="-122"/>
              </a:rPr>
              <a:t>、连线</a:t>
            </a:r>
            <a:endParaRPr lang="zh-CN" altLang="en-US" sz="3200" b="1" dirty="0">
              <a:solidFill>
                <a:srgbClr val="A50021"/>
              </a:solidFill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31750" name="矩形 31749"/>
          <p:cNvSpPr/>
          <p:nvPr/>
        </p:nvSpPr>
        <p:spPr>
          <a:xfrm>
            <a:off x="1908175" y="2998788"/>
            <a:ext cx="6264275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>
                <a:latin typeface="华文行楷" pitchFamily="2" charset="-122"/>
                <a:ea typeface="华文行楷" pitchFamily="2" charset="-122"/>
              </a:rPr>
              <a:t>（确定图形中的一些特殊点）；</a:t>
            </a:r>
            <a:endParaRPr lang="zh-CN" altLang="en-US" sz="3200" b="1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31751" name="矩形 31750"/>
          <p:cNvSpPr/>
          <p:nvPr/>
        </p:nvSpPr>
        <p:spPr>
          <a:xfrm>
            <a:off x="1908175" y="3759200"/>
            <a:ext cx="7632700" cy="5794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>
                <a:latin typeface="华文行楷" pitchFamily="2" charset="-122"/>
                <a:ea typeface="华文行楷" pitchFamily="2" charset="-122"/>
              </a:rPr>
              <a:t>（画出特殊点关于已知直线的对称点）；</a:t>
            </a:r>
            <a:endParaRPr lang="zh-CN" altLang="en-US" sz="3200" b="1">
              <a:latin typeface="华文行楷" pitchFamily="2" charset="-122"/>
              <a:ea typeface="华文行楷" pitchFamily="2" charset="-122"/>
            </a:endParaRPr>
          </a:p>
        </p:txBody>
      </p:sp>
      <p:sp>
        <p:nvSpPr>
          <p:cNvPr id="31752" name="矩形 31751"/>
          <p:cNvSpPr/>
          <p:nvPr/>
        </p:nvSpPr>
        <p:spPr>
          <a:xfrm>
            <a:off x="1908175" y="4551363"/>
            <a:ext cx="3455988" cy="579437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r>
              <a:rPr lang="zh-CN" altLang="en-US" sz="3200" b="1">
                <a:latin typeface="华文行楷" pitchFamily="2" charset="-122"/>
                <a:ea typeface="华文行楷" pitchFamily="2" charset="-122"/>
              </a:rPr>
              <a:t>（连接对称点）。</a:t>
            </a:r>
            <a:endParaRPr lang="zh-CN" altLang="en-US" sz="3200" b="1">
              <a:latin typeface="华文行楷" pitchFamily="2" charset="-122"/>
              <a:ea typeface="华文行楷" pitchFamily="2" charset="-122"/>
            </a:endParaRPr>
          </a:p>
        </p:txBody>
      </p:sp>
      <p:pic>
        <p:nvPicPr>
          <p:cNvPr id="30729" name="图片 31752" descr="3.gif (4819 字节)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72225" y="4868863"/>
            <a:ext cx="1584325" cy="1427162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0730" name="组合 31753"/>
          <p:cNvGrpSpPr/>
          <p:nvPr/>
        </p:nvGrpSpPr>
        <p:grpSpPr>
          <a:xfrm>
            <a:off x="250825" y="0"/>
            <a:ext cx="4103688" cy="2198688"/>
            <a:chOff x="0" y="0"/>
            <a:chExt cx="2403" cy="1128"/>
          </a:xfrm>
        </p:grpSpPr>
        <p:sp>
          <p:nvSpPr>
            <p:cNvPr id="30731" name="未知"/>
            <p:cNvSpPr/>
            <p:nvPr/>
          </p:nvSpPr>
          <p:spPr>
            <a:xfrm>
              <a:off x="363" y="363"/>
              <a:ext cx="1226" cy="544"/>
            </a:xfrm>
            <a:custGeom>
              <a:avLst/>
              <a:gdLst/>
              <a:ahLst/>
              <a:cxnLst/>
              <a:pathLst>
                <a:path w="1226" h="544">
                  <a:moveTo>
                    <a:pt x="0" y="0"/>
                  </a:moveTo>
                  <a:lnTo>
                    <a:pt x="272" y="544"/>
                  </a:lnTo>
                  <a:lnTo>
                    <a:pt x="1226" y="2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0"/>
              </a:schemeClr>
            </a:solidFill>
            <a:ln w="28575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grpSp>
          <p:nvGrpSpPr>
            <p:cNvPr id="30732" name="组合 31755"/>
            <p:cNvGrpSpPr/>
            <p:nvPr/>
          </p:nvGrpSpPr>
          <p:grpSpPr>
            <a:xfrm>
              <a:off x="0" y="0"/>
              <a:ext cx="2403" cy="1128"/>
              <a:chOff x="0" y="0"/>
              <a:chExt cx="2403" cy="1128"/>
            </a:xfrm>
          </p:grpSpPr>
          <p:grpSp>
            <p:nvGrpSpPr>
              <p:cNvPr id="30733" name="组合 31756"/>
              <p:cNvGrpSpPr/>
              <p:nvPr/>
            </p:nvGrpSpPr>
            <p:grpSpPr>
              <a:xfrm>
                <a:off x="0" y="0"/>
                <a:ext cx="2131" cy="960"/>
                <a:chOff x="0" y="0"/>
                <a:chExt cx="2131" cy="960"/>
              </a:xfrm>
            </p:grpSpPr>
            <p:grpSp>
              <p:nvGrpSpPr>
                <p:cNvPr id="30734" name="组合 31757"/>
                <p:cNvGrpSpPr/>
                <p:nvPr/>
              </p:nvGrpSpPr>
              <p:grpSpPr>
                <a:xfrm>
                  <a:off x="136" y="0"/>
                  <a:ext cx="1769" cy="960"/>
                  <a:chOff x="0" y="0"/>
                  <a:chExt cx="1769" cy="960"/>
                </a:xfrm>
              </p:grpSpPr>
              <p:sp>
                <p:nvSpPr>
                  <p:cNvPr id="30735" name="未知"/>
                  <p:cNvSpPr/>
                  <p:nvPr/>
                </p:nvSpPr>
                <p:spPr>
                  <a:xfrm>
                    <a:off x="226" y="272"/>
                    <a:ext cx="1225" cy="590"/>
                  </a:xfrm>
                  <a:custGeom>
                    <a:avLst/>
                    <a:gdLst/>
                    <a:ahLst/>
                    <a:cxnLst/>
                    <a:pathLst>
                      <a:path w="1225" h="590">
                        <a:moveTo>
                          <a:pt x="0" y="590"/>
                        </a:moveTo>
                        <a:lnTo>
                          <a:pt x="273" y="0"/>
                        </a:lnTo>
                        <a:lnTo>
                          <a:pt x="1225" y="318"/>
                        </a:lnTo>
                        <a:lnTo>
                          <a:pt x="0" y="590"/>
                        </a:lnTo>
                        <a:close/>
                      </a:path>
                    </a:pathLst>
                  </a:custGeom>
                  <a:solidFill>
                    <a:schemeClr val="accent1">
                      <a:alpha val="0"/>
                    </a:schemeClr>
                  </a:solidFill>
                  <a:ln w="28575" cap="flat" cmpd="sng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</p:spPr>
                <p:txBody>
                  <a:bodyPr/>
                  <a:p>
                    <a:endParaRPr lang="zh-CN" altLang="en-US"/>
                  </a:p>
                </p:txBody>
              </p:sp>
              <p:sp>
                <p:nvSpPr>
                  <p:cNvPr id="30736" name="文本框 31759"/>
                  <p:cNvSpPr txBox="1"/>
                  <p:nvPr/>
                </p:nvSpPr>
                <p:spPr>
                  <a:xfrm>
                    <a:off x="362" y="0"/>
                    <a:ext cx="318" cy="235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anchor="t">
                    <a:spAutoFit/>
                  </a:bodyPr>
                  <a:p>
                    <a:pPr>
                      <a:spcBef>
                        <a:spcPct val="50000"/>
                      </a:spcBef>
                    </a:pPr>
                    <a:r>
                      <a:rPr lang="en-US" altLang="x-none" sz="2400" b="1" dirty="0">
                        <a:latin typeface="Times New Roman" panose="02020603050405020304" pitchFamily="2" charset="0"/>
                        <a:ea typeface="宋体" panose="02010600030101010101" pitchFamily="2" charset="-122"/>
                      </a:rPr>
                      <a:t>B</a:t>
                    </a:r>
                    <a:endParaRPr lang="en-US" altLang="x-none" sz="2400" b="1" dirty="0">
                      <a:latin typeface="Times New Roman" panose="02020603050405020304" pitchFamily="2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37" name="文本框 31760"/>
                  <p:cNvSpPr txBox="1"/>
                  <p:nvPr/>
                </p:nvSpPr>
                <p:spPr>
                  <a:xfrm>
                    <a:off x="0" y="726"/>
                    <a:ext cx="226" cy="234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anchor="t">
                    <a:spAutoFit/>
                  </a:bodyPr>
                  <a:p>
                    <a:pPr>
                      <a:spcBef>
                        <a:spcPct val="50000"/>
                      </a:spcBef>
                    </a:pPr>
                    <a:r>
                      <a:rPr lang="en-US" altLang="x-none" sz="2400" b="1" dirty="0">
                        <a:latin typeface="Times New Roman" panose="02020603050405020304" pitchFamily="2" charset="0"/>
                        <a:ea typeface="宋体" panose="02010600030101010101" pitchFamily="2" charset="-122"/>
                      </a:rPr>
                      <a:t>A</a:t>
                    </a:r>
                    <a:endParaRPr lang="en-US" altLang="x-none" sz="2400" b="1" dirty="0">
                      <a:latin typeface="Times New Roman" panose="02020603050405020304" pitchFamily="2" charset="0"/>
                      <a:ea typeface="宋体" panose="02010600030101010101" pitchFamily="2" charset="-122"/>
                    </a:endParaRPr>
                  </a:p>
                </p:txBody>
              </p:sp>
              <p:sp>
                <p:nvSpPr>
                  <p:cNvPr id="30738" name="文本框 31761"/>
                  <p:cNvSpPr txBox="1"/>
                  <p:nvPr/>
                </p:nvSpPr>
                <p:spPr>
                  <a:xfrm>
                    <a:off x="1451" y="454"/>
                    <a:ext cx="318" cy="234"/>
                  </a:xfrm>
                  <a:prstGeom prst="rect">
                    <a:avLst/>
                  </a:prstGeom>
                  <a:noFill/>
                  <a:ln w="9525">
                    <a:noFill/>
                  </a:ln>
                </p:spPr>
                <p:txBody>
                  <a:bodyPr anchor="t">
                    <a:spAutoFit/>
                  </a:bodyPr>
                  <a:p>
                    <a:pPr>
                      <a:spcBef>
                        <a:spcPct val="50000"/>
                      </a:spcBef>
                    </a:pPr>
                    <a:r>
                      <a:rPr lang="en-US" altLang="x-none" sz="2400" b="1" dirty="0">
                        <a:latin typeface="Times New Roman" panose="02020603050405020304" pitchFamily="2" charset="0"/>
                        <a:ea typeface="宋体" panose="02010600030101010101" pitchFamily="2" charset="-122"/>
                      </a:rPr>
                      <a:t>C</a:t>
                    </a:r>
                    <a:endParaRPr lang="en-US" altLang="x-none" sz="2400" b="1" dirty="0">
                      <a:latin typeface="Times New Roman" panose="02020603050405020304" pitchFamily="2" charset="0"/>
                      <a:ea typeface="宋体" panose="02010600030101010101" pitchFamily="2" charset="-122"/>
                    </a:endParaRPr>
                  </a:p>
                </p:txBody>
              </p:sp>
            </p:grpSp>
            <p:sp>
              <p:nvSpPr>
                <p:cNvPr id="30739" name="文本框 31762"/>
                <p:cNvSpPr txBox="1"/>
                <p:nvPr/>
              </p:nvSpPr>
              <p:spPr>
                <a:xfrm>
                  <a:off x="136" y="151"/>
                  <a:ext cx="318" cy="23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anchor="t">
                  <a:spAutoFit/>
                </a:bodyPr>
                <a:p>
                  <a:pPr>
                    <a:spcBef>
                      <a:spcPct val="50000"/>
                    </a:spcBef>
                  </a:pPr>
                  <a:r>
                    <a:rPr lang="en-US" altLang="x-none" sz="2400" b="1" dirty="0">
                      <a:solidFill>
                        <a:srgbClr val="FF00FF"/>
                      </a:solidFill>
                      <a:latin typeface="Times New Roman" panose="02020603050405020304" pitchFamily="2" charset="0"/>
                      <a:ea typeface="宋体" panose="02010600030101010101" pitchFamily="2" charset="-122"/>
                    </a:rPr>
                    <a:t>A’</a:t>
                  </a:r>
                  <a:endParaRPr lang="en-US" altLang="x-none" sz="2400" b="1" dirty="0">
                    <a:solidFill>
                      <a:srgbClr val="FF00FF"/>
                    </a:solidFill>
                    <a:latin typeface="Times New Roman" panose="02020603050405020304" pitchFamily="2" charset="0"/>
                    <a:ea typeface="宋体" panose="02010600030101010101" pitchFamily="2" charset="-122"/>
                  </a:endParaRPr>
                </a:p>
              </p:txBody>
            </p:sp>
            <p:sp>
              <p:nvSpPr>
                <p:cNvPr id="30740" name="直接连接符 31763"/>
                <p:cNvSpPr/>
                <p:nvPr/>
              </p:nvSpPr>
              <p:spPr>
                <a:xfrm>
                  <a:off x="0" y="588"/>
                  <a:ext cx="2131" cy="0"/>
                </a:xfrm>
                <a:prstGeom prst="line">
                  <a:avLst/>
                </a:prstGeom>
                <a:ln w="254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0741" name="直接连接符 31764"/>
                <p:cNvSpPr/>
                <p:nvPr/>
              </p:nvSpPr>
              <p:spPr>
                <a:xfrm>
                  <a:off x="363" y="378"/>
                  <a:ext cx="0" cy="499"/>
                </a:xfrm>
                <a:prstGeom prst="line">
                  <a:avLst/>
                </a:prstGeom>
                <a:ln w="19050" cap="flat" cmpd="sng">
                  <a:solidFill>
                    <a:srgbClr val="FF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</p:sp>
            <p:sp>
              <p:nvSpPr>
                <p:cNvPr id="30742" name="直接连接符 31765"/>
                <p:cNvSpPr/>
                <p:nvPr/>
              </p:nvSpPr>
              <p:spPr>
                <a:xfrm>
                  <a:off x="635" y="287"/>
                  <a:ext cx="0" cy="635"/>
                </a:xfrm>
                <a:prstGeom prst="line">
                  <a:avLst/>
                </a:prstGeom>
                <a:ln w="19050" cap="flat" cmpd="sng">
                  <a:solidFill>
                    <a:srgbClr val="FF0000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</p:sp>
          </p:grpSp>
          <p:sp>
            <p:nvSpPr>
              <p:cNvPr id="30743" name="文本框 31766"/>
              <p:cNvSpPr txBox="1"/>
              <p:nvPr/>
            </p:nvSpPr>
            <p:spPr>
              <a:xfrm>
                <a:off x="498" y="894"/>
                <a:ext cx="499" cy="23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x-none" sz="2400" b="1" dirty="0">
                    <a:solidFill>
                      <a:srgbClr val="FF00FF"/>
                    </a:solidFill>
                    <a:latin typeface="Times New Roman" panose="02020603050405020304" pitchFamily="2" charset="0"/>
                    <a:ea typeface="宋体" panose="02010600030101010101" pitchFamily="2" charset="-122"/>
                  </a:rPr>
                  <a:t>B’</a:t>
                </a:r>
                <a:endParaRPr lang="en-US" altLang="x-none" sz="2400" b="1" dirty="0">
                  <a:solidFill>
                    <a:srgbClr val="FF00FF"/>
                  </a:solidFill>
                  <a:latin typeface="Times New Roman" panose="02020603050405020304" pitchFamily="2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0744" name="文本框 31767"/>
              <p:cNvSpPr txBox="1"/>
              <p:nvPr/>
            </p:nvSpPr>
            <p:spPr>
              <a:xfrm>
                <a:off x="2131" y="424"/>
                <a:ext cx="272" cy="234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anchor="t">
                <a:spAutoFit/>
              </a:bodyPr>
              <a:p>
                <a:pPr>
                  <a:spcBef>
                    <a:spcPct val="50000"/>
                  </a:spcBef>
                </a:pPr>
                <a:r>
                  <a:rPr lang="en-US" altLang="x-none" sz="2400" b="1" dirty="0">
                    <a:latin typeface="Times New Roman" panose="02020603050405020304" pitchFamily="2" charset="0"/>
                    <a:ea typeface="宋体" panose="02010600030101010101" pitchFamily="2" charset="-122"/>
                  </a:rPr>
                  <a:t>l</a:t>
                </a:r>
                <a:endParaRPr lang="en-US" altLang="x-none" sz="2400" b="1" dirty="0">
                  <a:latin typeface="Times New Roman" panose="02020603050405020304" pitchFamily="2" charset="0"/>
                  <a:ea typeface="宋体" panose="02010600030101010101" pitchFamily="2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/>
      <p:bldP spid="31748" grpId="0"/>
      <p:bldP spid="31749" grpId="0"/>
      <p:bldP spid="31750" grpId="0"/>
      <p:bldP spid="31751" grpId="0"/>
      <p:bldP spid="3175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7889" name="图片 38913" descr="pic_204364"/>
          <p:cNvPicPr>
            <a:picLocks noChangeAspect="1"/>
          </p:cNvPicPr>
          <p:nvPr/>
        </p:nvPicPr>
        <p:blipFill>
          <a:blip r:embed="rId1"/>
          <a:srcRect l="28889" t="36993" r="53333" b="56953"/>
          <a:stretch>
            <a:fillRect/>
          </a:stretch>
        </p:blipFill>
        <p:spPr>
          <a:xfrm>
            <a:off x="0" y="0"/>
            <a:ext cx="2376805" cy="1295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0" name="文本框 38914"/>
          <p:cNvSpPr txBox="1"/>
          <p:nvPr/>
        </p:nvSpPr>
        <p:spPr>
          <a:xfrm>
            <a:off x="51435" y="1295400"/>
            <a:ext cx="909891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dirty="0">
                <a:latin typeface="Times New Roman" panose="02020603050405020304" pitchFamily="2" charset="0"/>
                <a:ea typeface="宋体" panose="02010600030101010101" pitchFamily="2" charset="-122"/>
              </a:rPr>
              <a:t>要在燃气管道</a:t>
            </a:r>
            <a:r>
              <a:rPr lang="en-US" altLang="x-none" sz="3200" dirty="0">
                <a:latin typeface="Times New Roman" panose="02020603050405020304" pitchFamily="2" charset="0"/>
                <a:ea typeface="宋体" panose="02010600030101010101" pitchFamily="2" charset="-122"/>
              </a:rPr>
              <a:t>L</a:t>
            </a:r>
            <a:r>
              <a:rPr lang="zh-CN" altLang="en-US" sz="3200" dirty="0">
                <a:latin typeface="Times New Roman" panose="02020603050405020304" pitchFamily="2" charset="0"/>
                <a:ea typeface="宋体" panose="02010600030101010101" pitchFamily="2" charset="-122"/>
              </a:rPr>
              <a:t>上修建一个泵站，分别向</a:t>
            </a:r>
            <a:r>
              <a:rPr lang="en-US" altLang="x-none" sz="3200" dirty="0">
                <a:latin typeface="Times New Roman" panose="02020603050405020304" pitchFamily="2" charset="0"/>
                <a:ea typeface="宋体" panose="02010600030101010101" pitchFamily="2" charset="-122"/>
              </a:rPr>
              <a:t>A</a:t>
            </a:r>
            <a:r>
              <a:rPr lang="zh-CN" altLang="en-US" sz="3200" dirty="0">
                <a:latin typeface="Times New Roman" panose="02020603050405020304" pitchFamily="2" charset="0"/>
                <a:ea typeface="宋体" panose="02010600030101010101" pitchFamily="2" charset="-122"/>
              </a:rPr>
              <a:t>、</a:t>
            </a:r>
            <a:r>
              <a:rPr lang="en-US" altLang="x-none" sz="3200" dirty="0">
                <a:latin typeface="Times New Roman" panose="02020603050405020304" pitchFamily="2" charset="0"/>
                <a:ea typeface="宋体" panose="02010600030101010101" pitchFamily="2" charset="-122"/>
              </a:rPr>
              <a:t>B</a:t>
            </a:r>
            <a:r>
              <a:rPr lang="zh-CN" altLang="en-US" sz="3200" dirty="0">
                <a:latin typeface="Times New Roman" panose="02020603050405020304" pitchFamily="2" charset="0"/>
                <a:ea typeface="宋体" panose="02010600030101010101" pitchFamily="2" charset="-122"/>
              </a:rPr>
              <a:t>两镇供气，泵站修在管道的什么地方，可使所用的输气管线最短？</a:t>
            </a:r>
            <a:endParaRPr lang="zh-CN" altLang="en-US" sz="3200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pic>
        <p:nvPicPr>
          <p:cNvPr id="37891" name="图片 38915" descr="pic_204364"/>
          <p:cNvPicPr>
            <a:picLocks noChangeAspect="1"/>
          </p:cNvPicPr>
          <p:nvPr/>
        </p:nvPicPr>
        <p:blipFill>
          <a:blip r:embed="rId1"/>
          <a:srcRect l="35556" t="57494" r="39999" b="32559"/>
          <a:stretch>
            <a:fillRect/>
          </a:stretch>
        </p:blipFill>
        <p:spPr>
          <a:xfrm>
            <a:off x="3024505" y="2971800"/>
            <a:ext cx="3352800" cy="2362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900" name="直接连接符 38924"/>
          <p:cNvSpPr/>
          <p:nvPr/>
        </p:nvSpPr>
        <p:spPr>
          <a:xfrm>
            <a:off x="7391400" y="3657600"/>
            <a:ext cx="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5" name="Picture 4" descr="100-0043_IMG"/>
          <p:cNvPicPr>
            <a:picLocks noGrp="1" noChangeAspect="1"/>
          </p:cNvPicPr>
          <p:nvPr>
            <p:ph idx="4294967295"/>
          </p:nvPr>
        </p:nvPicPr>
        <p:blipFill>
          <a:blip r:embed="rId1"/>
          <a:stretch>
            <a:fillRect/>
          </a:stretch>
        </p:blipFill>
        <p:spPr>
          <a:xfrm>
            <a:off x="1971675" y="1249363"/>
            <a:ext cx="5200650" cy="390207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6" name="Rectangle 4"/>
          <p:cNvSpPr>
            <a:spLocks noGrp="1"/>
          </p:cNvSpPr>
          <p:nvPr>
            <p:ph idx="4294967295"/>
          </p:nvPr>
        </p:nvSpPr>
        <p:spPr>
          <a:xfrm>
            <a:off x="395288" y="1052513"/>
            <a:ext cx="8229600" cy="2205037"/>
          </a:xfrm>
        </p:spPr>
        <p:txBody>
          <a:bodyPr wrap="square" anchor="t"/>
          <a:p>
            <a:pPr>
              <a:lnSpc>
                <a:spcPct val="110000"/>
              </a:lnSpc>
            </a:pPr>
            <a:r>
              <a:rPr lang="zh-CN" altLang="en-US" sz="3900" b="1">
                <a:solidFill>
                  <a:srgbClr val="FFFF00"/>
                </a:solidFill>
              </a:rPr>
              <a:t>如果在黑板上写一个Ｐ字，拿一面镜子人背对黑板，你看到镜子里出现的还会是Ｐ吗？</a:t>
            </a:r>
            <a:endParaRPr lang="zh-CN" altLang="en-US" sz="3900" b="1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6">
                                            <p:txEl>
                                              <p:charRg st="0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4"/>
          <p:cNvSpPr/>
          <p:nvPr/>
        </p:nvSpPr>
        <p:spPr>
          <a:xfrm>
            <a:off x="395288" y="333375"/>
            <a:ext cx="7772400" cy="1728788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marL="342900" indent="-342900">
              <a:lnSpc>
                <a:spcPct val="130000"/>
              </a:lnSpc>
              <a:spcBef>
                <a:spcPct val="50000"/>
              </a:spcBef>
              <a:buClrTx/>
            </a:pPr>
            <a:r>
              <a:rPr lang="en-US" altLang="x-none" sz="4000" b="1" dirty="0">
                <a:solidFill>
                  <a:schemeClr val="accent2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   </a:t>
            </a:r>
            <a:r>
              <a:rPr lang="zh-CN" altLang="en-US" sz="4000" b="1" dirty="0">
                <a:solidFill>
                  <a:schemeClr val="accent2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如果再在黑板上写出如下时间，那么镜子里出现的是几点 </a:t>
            </a:r>
            <a:r>
              <a:rPr lang="en-US" altLang="x-none" sz="4000" b="1" dirty="0">
                <a:solidFill>
                  <a:schemeClr val="accent2"/>
                </a:solidFill>
                <a:latin typeface="Times New Roman" panose="02020603050405020304" pitchFamily="2" charset="0"/>
                <a:ea typeface="宋体" panose="02010600030101010101" pitchFamily="2" charset="-122"/>
              </a:rPr>
              <a:t>? </a:t>
            </a:r>
            <a:endParaRPr lang="en-US" altLang="x-none" sz="4000" dirty="0">
              <a:solidFill>
                <a:schemeClr val="accent2"/>
              </a:solidFill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pic>
        <p:nvPicPr>
          <p:cNvPr id="22531" name="Picture 6" descr="无标题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150" y="2420938"/>
            <a:ext cx="4610100" cy="14398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2530">
                                            <p:txEl>
                                              <p:charRg st="0" end="3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4" name="Rectangle 4"/>
          <p:cNvPicPr>
            <a:picLocks noGrp="1"/>
          </p:cNvPicPr>
          <p:nvPr>
            <p:ph type="title"/>
          </p:nvPr>
        </p:nvPicPr>
        <p:blipFill>
          <a:blip r:embed="rId1"/>
          <a:stretch>
            <a:fillRect/>
          </a:stretch>
        </p:blipFill>
        <p:spPr>
          <a:xfrm>
            <a:off x="554038" y="1122363"/>
            <a:ext cx="8053387" cy="1150937"/>
          </a:xfrm>
        </p:spPr>
      </p:pic>
      <p:pic>
        <p:nvPicPr>
          <p:cNvPr id="23555" name="Picture 5" descr="200454214156247"/>
          <p:cNvPicPr>
            <a:picLocks noChangeAspect="1"/>
          </p:cNvPicPr>
          <p:nvPr/>
        </p:nvPicPr>
        <p:blipFill>
          <a:blip r:embed="rId2"/>
          <a:srcRect b="7143"/>
          <a:stretch>
            <a:fillRect/>
          </a:stretch>
        </p:blipFill>
        <p:spPr>
          <a:xfrm>
            <a:off x="125413" y="2579688"/>
            <a:ext cx="8839200" cy="4038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6" name="Rectangle 6"/>
          <p:cNvSpPr/>
          <p:nvPr/>
        </p:nvSpPr>
        <p:spPr>
          <a:xfrm>
            <a:off x="163513" y="50800"/>
            <a:ext cx="3040063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400" b="1" dirty="0">
                <a:effectLst>
                  <a:outerShdw blurRad="38100" dist="38100" dir="2700000">
                    <a:srgbClr val="000000"/>
                  </a:outerShdw>
                </a:effectLst>
                <a:latin typeface="Arial Narrow" pitchFamily="2" charset="0"/>
                <a:ea typeface="隶书" pitchFamily="1" charset="-122"/>
              </a:rPr>
              <a:t>火眼金睛</a:t>
            </a:r>
            <a:endParaRPr lang="zh-CN" altLang="en-US" sz="4400" b="1" dirty="0">
              <a:effectLst>
                <a:outerShdw blurRad="38100" dist="38100" dir="2700000">
                  <a:srgbClr val="000000"/>
                </a:outerShdw>
              </a:effectLst>
              <a:latin typeface="Arial Narrow" pitchFamily="2" charset="0"/>
              <a:ea typeface="隶书" pitchFamily="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2" descr="图片1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3350" y="981075"/>
            <a:ext cx="6264275" cy="46085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1" name="Text Box 3"/>
          <p:cNvSpPr txBox="1"/>
          <p:nvPr/>
        </p:nvSpPr>
        <p:spPr>
          <a:xfrm>
            <a:off x="2004695" y="274320"/>
            <a:ext cx="6264275" cy="7067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</a:rPr>
              <a:t>13.2.1  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画轴对称图形</a:t>
            </a:r>
            <a:endParaRPr lang="en-US" altLang="zh-CN" sz="4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Line 4"/>
          <p:cNvSpPr/>
          <p:nvPr/>
        </p:nvSpPr>
        <p:spPr>
          <a:xfrm>
            <a:off x="1187450" y="3644900"/>
            <a:ext cx="6697663" cy="0"/>
          </a:xfrm>
          <a:prstGeom prst="line">
            <a:avLst/>
          </a:prstGeom>
          <a:ln w="19050" cap="flat" cmpd="sng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7173" name="Text Box 5"/>
          <p:cNvSpPr txBox="1"/>
          <p:nvPr/>
        </p:nvSpPr>
        <p:spPr>
          <a:xfrm>
            <a:off x="1116013" y="981075"/>
            <a:ext cx="6842125" cy="366713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>
            <a:spAutoFit/>
          </a:bodyPr>
          <a:p>
            <a:pPr eaLnBrk="0" hangingPunct="0">
              <a:spcBef>
                <a:spcPct val="50000"/>
              </a:spcBef>
            </a:pPr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7174" name="Text Box 6"/>
          <p:cNvSpPr txBox="1"/>
          <p:nvPr/>
        </p:nvSpPr>
        <p:spPr>
          <a:xfrm>
            <a:off x="2124075" y="5876925"/>
            <a:ext cx="4679950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latin typeface="Arial" panose="020B0604020202020204" pitchFamily="34" charset="0"/>
              </a:rPr>
              <a:t> </a:t>
            </a:r>
            <a:endParaRPr lang="en-US" altLang="zh-CN" sz="28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7889" name="图片 38913" descr="pic_204364"/>
          <p:cNvPicPr>
            <a:picLocks noChangeAspect="1"/>
          </p:cNvPicPr>
          <p:nvPr/>
        </p:nvPicPr>
        <p:blipFill>
          <a:blip r:embed="rId1"/>
          <a:srcRect l="28889" t="36993" r="53333" b="56953"/>
          <a:stretch>
            <a:fillRect/>
          </a:stretch>
        </p:blipFill>
        <p:spPr>
          <a:xfrm>
            <a:off x="0" y="0"/>
            <a:ext cx="2376805" cy="12954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890" name="文本框 38914"/>
          <p:cNvSpPr txBox="1"/>
          <p:nvPr/>
        </p:nvSpPr>
        <p:spPr>
          <a:xfrm>
            <a:off x="51435" y="1295400"/>
            <a:ext cx="909891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>
              <a:spcBef>
                <a:spcPct val="50000"/>
              </a:spcBef>
            </a:pPr>
            <a:r>
              <a:rPr lang="zh-CN" altLang="en-US" sz="3200" dirty="0">
                <a:latin typeface="Times New Roman" panose="02020603050405020304" pitchFamily="2" charset="0"/>
                <a:ea typeface="宋体" panose="02010600030101010101" pitchFamily="2" charset="-122"/>
              </a:rPr>
              <a:t>要在燃气管道</a:t>
            </a:r>
            <a:r>
              <a:rPr lang="en-US" altLang="x-none" sz="3200" dirty="0">
                <a:latin typeface="Times New Roman" panose="02020603050405020304" pitchFamily="2" charset="0"/>
                <a:ea typeface="宋体" panose="02010600030101010101" pitchFamily="2" charset="-122"/>
              </a:rPr>
              <a:t>L</a:t>
            </a:r>
            <a:r>
              <a:rPr lang="zh-CN" altLang="en-US" sz="3200" dirty="0">
                <a:latin typeface="Times New Roman" panose="02020603050405020304" pitchFamily="2" charset="0"/>
                <a:ea typeface="宋体" panose="02010600030101010101" pitchFamily="2" charset="-122"/>
              </a:rPr>
              <a:t>上修建一个泵站，分别向</a:t>
            </a:r>
            <a:r>
              <a:rPr lang="en-US" altLang="x-none" sz="3200" dirty="0">
                <a:latin typeface="Times New Roman" panose="02020603050405020304" pitchFamily="2" charset="0"/>
                <a:ea typeface="宋体" panose="02010600030101010101" pitchFamily="2" charset="-122"/>
              </a:rPr>
              <a:t>A</a:t>
            </a:r>
            <a:r>
              <a:rPr lang="zh-CN" altLang="en-US" sz="3200" dirty="0">
                <a:latin typeface="Times New Roman" panose="02020603050405020304" pitchFamily="2" charset="0"/>
                <a:ea typeface="宋体" panose="02010600030101010101" pitchFamily="2" charset="-122"/>
              </a:rPr>
              <a:t>、</a:t>
            </a:r>
            <a:r>
              <a:rPr lang="en-US" altLang="x-none" sz="3200" dirty="0">
                <a:latin typeface="Times New Roman" panose="02020603050405020304" pitchFamily="2" charset="0"/>
                <a:ea typeface="宋体" panose="02010600030101010101" pitchFamily="2" charset="-122"/>
              </a:rPr>
              <a:t>B</a:t>
            </a:r>
            <a:r>
              <a:rPr lang="zh-CN" altLang="en-US" sz="3200" dirty="0">
                <a:latin typeface="Times New Roman" panose="02020603050405020304" pitchFamily="2" charset="0"/>
                <a:ea typeface="宋体" panose="02010600030101010101" pitchFamily="2" charset="-122"/>
              </a:rPr>
              <a:t>两镇供气，泵站修在管道的什么地方，可使所用的输气管线最短？</a:t>
            </a:r>
            <a:endParaRPr lang="zh-CN" altLang="en-US" sz="3200" dirty="0">
              <a:latin typeface="Times New Roman" panose="02020603050405020304" pitchFamily="2" charset="0"/>
              <a:ea typeface="宋体" panose="02010600030101010101" pitchFamily="2" charset="-122"/>
            </a:endParaRPr>
          </a:p>
        </p:txBody>
      </p:sp>
      <p:pic>
        <p:nvPicPr>
          <p:cNvPr id="37891" name="图片 38915" descr="pic_204364"/>
          <p:cNvPicPr>
            <a:picLocks noChangeAspect="1"/>
          </p:cNvPicPr>
          <p:nvPr/>
        </p:nvPicPr>
        <p:blipFill>
          <a:blip r:embed="rId1"/>
          <a:srcRect l="35556" t="57494" r="39999" b="32559"/>
          <a:stretch>
            <a:fillRect/>
          </a:stretch>
        </p:blipFill>
        <p:spPr>
          <a:xfrm>
            <a:off x="3024505" y="2971800"/>
            <a:ext cx="3352800" cy="2362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7900" name="直接连接符 38924"/>
          <p:cNvSpPr/>
          <p:nvPr/>
        </p:nvSpPr>
        <p:spPr>
          <a:xfrm>
            <a:off x="7391400" y="3657600"/>
            <a:ext cx="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WordArt 2"/>
          <p:cNvSpPr>
            <a:spLocks noTextEdit="1"/>
          </p:cNvSpPr>
          <p:nvPr/>
        </p:nvSpPr>
        <p:spPr>
          <a:xfrm>
            <a:off x="623570" y="619125"/>
            <a:ext cx="6553200" cy="1560513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100000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/>
            <a:r>
              <a:rPr lang="zh-CN" altLang="en-US" sz="8000" b="1" i="1"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轴对称变换</a:t>
            </a:r>
            <a:endParaRPr lang="zh-CN" altLang="en-US" sz="8000" b="1" i="1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339" name="Text Box 3"/>
          <p:cNvSpPr txBox="1"/>
          <p:nvPr/>
        </p:nvSpPr>
        <p:spPr>
          <a:xfrm>
            <a:off x="0" y="2967990"/>
            <a:ext cx="9144000" cy="17532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400" dirty="0">
                <a:latin typeface="Arial" panose="020B0604020202020204" pitchFamily="34" charset="0"/>
              </a:rPr>
              <a:t>由一个平面图形得到它的轴对称图形叫做</a:t>
            </a:r>
            <a:r>
              <a:rPr lang="zh-CN" altLang="en-US" sz="5400" dirty="0">
                <a:solidFill>
                  <a:srgbClr val="C00000"/>
                </a:solidFill>
                <a:latin typeface="Arial" panose="020B0604020202020204" pitchFamily="34" charset="0"/>
              </a:rPr>
              <a:t>轴对称变换</a:t>
            </a:r>
            <a:endParaRPr lang="zh-CN" altLang="en-US" sz="5400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/>
      <p:grpSp>
        <p:nvGrpSpPr>
          <p:cNvPr id="2" name="Group 2"/>
          <p:cNvGrpSpPr/>
          <p:nvPr/>
        </p:nvGrpSpPr>
        <p:grpSpPr>
          <a:xfrm>
            <a:off x="5076825" y="0"/>
            <a:ext cx="2689225" cy="1874838"/>
            <a:chOff x="3152" y="164"/>
            <a:chExt cx="1694" cy="1181"/>
          </a:xfrm>
        </p:grpSpPr>
        <p:pic>
          <p:nvPicPr>
            <p:cNvPr id="12310" name="Picture 3"/>
            <p:cNvPicPr>
              <a:picLocks noChangeAspect="1"/>
            </p:cNvPicPr>
            <p:nvPr/>
          </p:nvPicPr>
          <p:blipFill>
            <a:blip r:embed="rId1"/>
            <a:srcRect l="10889" t="42767" r="78223" b="50481"/>
            <a:stretch>
              <a:fillRect/>
            </a:stretch>
          </p:blipFill>
          <p:spPr>
            <a:xfrm>
              <a:off x="3152" y="255"/>
              <a:ext cx="864" cy="109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311" name="Picture 4"/>
            <p:cNvPicPr>
              <a:picLocks noChangeAspect="1"/>
            </p:cNvPicPr>
            <p:nvPr/>
          </p:nvPicPr>
          <p:blipFill>
            <a:blip r:embed="rId2"/>
            <a:srcRect l="50481" t="10889" r="42767" b="78223"/>
            <a:stretch>
              <a:fillRect/>
            </a:stretch>
          </p:blipFill>
          <p:spPr>
            <a:xfrm>
              <a:off x="4035" y="164"/>
              <a:ext cx="811" cy="1089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" name="Group 5"/>
          <p:cNvGrpSpPr/>
          <p:nvPr/>
        </p:nvGrpSpPr>
        <p:grpSpPr>
          <a:xfrm>
            <a:off x="5076825" y="0"/>
            <a:ext cx="2689225" cy="1874838"/>
            <a:chOff x="3152" y="164"/>
            <a:chExt cx="1694" cy="1181"/>
          </a:xfrm>
        </p:grpSpPr>
        <p:pic>
          <p:nvPicPr>
            <p:cNvPr id="12308" name="Picture 6"/>
            <p:cNvPicPr>
              <a:picLocks noChangeAspect="1"/>
            </p:cNvPicPr>
            <p:nvPr/>
          </p:nvPicPr>
          <p:blipFill>
            <a:blip r:embed="rId1"/>
            <a:srcRect l="10889" t="42767" r="78223" b="50481"/>
            <a:stretch>
              <a:fillRect/>
            </a:stretch>
          </p:blipFill>
          <p:spPr>
            <a:xfrm>
              <a:off x="3152" y="255"/>
              <a:ext cx="864" cy="109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309" name="Picture 7"/>
            <p:cNvPicPr>
              <a:picLocks noChangeAspect="1"/>
            </p:cNvPicPr>
            <p:nvPr/>
          </p:nvPicPr>
          <p:blipFill>
            <a:blip r:embed="rId2"/>
            <a:srcRect l="50481" t="10889" r="42767" b="78223"/>
            <a:stretch>
              <a:fillRect/>
            </a:stretch>
          </p:blipFill>
          <p:spPr>
            <a:xfrm>
              <a:off x="4035" y="164"/>
              <a:ext cx="811" cy="1089"/>
            </a:xfrm>
            <a:prstGeom prst="rect">
              <a:avLst/>
            </a:prstGeom>
            <a:noFill/>
            <a:ln w="9525">
              <a:noFill/>
            </a:ln>
          </p:spPr>
        </p:pic>
      </p:grpSp>
      <p:pic>
        <p:nvPicPr>
          <p:cNvPr id="15368" name="Picture 8"/>
          <p:cNvPicPr>
            <a:picLocks noChangeAspect="1"/>
          </p:cNvPicPr>
          <p:nvPr/>
        </p:nvPicPr>
        <p:blipFill>
          <a:blip r:embed="rId1"/>
          <a:srcRect l="8711" t="25885" r="78224" b="59126"/>
          <a:stretch>
            <a:fillRect/>
          </a:stretch>
        </p:blipFill>
        <p:spPr>
          <a:xfrm>
            <a:off x="684213" y="260350"/>
            <a:ext cx="1866900" cy="297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9" name="Picture 9"/>
          <p:cNvPicPr>
            <a:picLocks noChangeAspect="1"/>
          </p:cNvPicPr>
          <p:nvPr/>
        </p:nvPicPr>
        <p:blipFill>
          <a:blip r:embed="rId1"/>
          <a:srcRect l="8711" t="25885" r="78224" b="59126"/>
          <a:stretch>
            <a:fillRect/>
          </a:stretch>
        </p:blipFill>
        <p:spPr>
          <a:xfrm>
            <a:off x="745173" y="260350"/>
            <a:ext cx="1866900" cy="297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0" name="Picture 10"/>
          <p:cNvPicPr>
            <a:picLocks noChangeAspect="1"/>
          </p:cNvPicPr>
          <p:nvPr/>
        </p:nvPicPr>
        <p:blipFill>
          <a:blip r:embed="rId1"/>
          <a:srcRect l="33333" t="48383" r="60011" b="45969"/>
          <a:stretch>
            <a:fillRect/>
          </a:stretch>
        </p:blipFill>
        <p:spPr>
          <a:xfrm>
            <a:off x="4643438" y="3860800"/>
            <a:ext cx="1833562" cy="1685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1" name="Picture 11"/>
          <p:cNvPicPr>
            <a:picLocks noChangeAspect="1"/>
          </p:cNvPicPr>
          <p:nvPr/>
        </p:nvPicPr>
        <p:blipFill>
          <a:blip r:embed="rId1"/>
          <a:srcRect l="33333" t="48383" r="60011" b="45969"/>
          <a:stretch>
            <a:fillRect/>
          </a:stretch>
        </p:blipFill>
        <p:spPr>
          <a:xfrm>
            <a:off x="4643438" y="3830638"/>
            <a:ext cx="1833562" cy="1685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2" name="Picture 12" descr="pic_204361"/>
          <p:cNvPicPr>
            <a:picLocks noChangeAspect="1"/>
          </p:cNvPicPr>
          <p:nvPr/>
        </p:nvPicPr>
        <p:blipFill>
          <a:blip r:embed="rId3"/>
          <a:srcRect l="52150" t="47963" r="41631" b="46379"/>
          <a:stretch>
            <a:fillRect/>
          </a:stretch>
        </p:blipFill>
        <p:spPr>
          <a:xfrm>
            <a:off x="2916238" y="3573463"/>
            <a:ext cx="1452562" cy="17986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3" name="Picture 13"/>
          <p:cNvPicPr>
            <a:picLocks noChangeAspect="1"/>
          </p:cNvPicPr>
          <p:nvPr/>
        </p:nvPicPr>
        <p:blipFill>
          <a:blip r:embed="rId1"/>
          <a:srcRect l="33333" t="48383" r="60011" b="45969"/>
          <a:stretch>
            <a:fillRect/>
          </a:stretch>
        </p:blipFill>
        <p:spPr>
          <a:xfrm>
            <a:off x="684213" y="3789363"/>
            <a:ext cx="1831975" cy="1689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4" name="Picture 14"/>
          <p:cNvPicPr>
            <a:picLocks noChangeAspect="1"/>
          </p:cNvPicPr>
          <p:nvPr/>
        </p:nvPicPr>
        <p:blipFill>
          <a:blip r:embed="rId1"/>
          <a:srcRect l="21776" t="25885" r="65160" b="59126"/>
          <a:stretch>
            <a:fillRect/>
          </a:stretch>
        </p:blipFill>
        <p:spPr>
          <a:xfrm>
            <a:off x="2612073" y="260350"/>
            <a:ext cx="1866900" cy="2971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5" name="Picture 15" descr="pic_204361"/>
          <p:cNvPicPr>
            <a:picLocks noChangeAspect="1"/>
          </p:cNvPicPr>
          <p:nvPr/>
        </p:nvPicPr>
        <p:blipFill>
          <a:blip r:embed="rId3"/>
          <a:srcRect l="52150" t="47963" r="41631" b="46379"/>
          <a:stretch>
            <a:fillRect/>
          </a:stretch>
        </p:blipFill>
        <p:spPr>
          <a:xfrm>
            <a:off x="6865938" y="3573463"/>
            <a:ext cx="1450975" cy="17986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6" name="Picture 16"/>
          <p:cNvPicPr>
            <a:picLocks noChangeAspect="1"/>
          </p:cNvPicPr>
          <p:nvPr/>
        </p:nvPicPr>
        <p:blipFill>
          <a:blip r:embed="rId1"/>
          <a:srcRect l="33333" t="48383" r="60011" b="45969"/>
          <a:stretch>
            <a:fillRect/>
          </a:stretch>
        </p:blipFill>
        <p:spPr>
          <a:xfrm>
            <a:off x="684213" y="3789363"/>
            <a:ext cx="1831975" cy="1689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77" name="Line 17"/>
          <p:cNvSpPr/>
          <p:nvPr/>
        </p:nvSpPr>
        <p:spPr>
          <a:xfrm>
            <a:off x="2771775" y="3860800"/>
            <a:ext cx="0" cy="18002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pic>
        <p:nvPicPr>
          <p:cNvPr id="15378" name="Picture 18" descr="pic_204361"/>
          <p:cNvPicPr>
            <a:picLocks noChangeAspect="1"/>
          </p:cNvPicPr>
          <p:nvPr/>
        </p:nvPicPr>
        <p:blipFill>
          <a:blip r:embed="rId3"/>
          <a:srcRect l="52150" t="47963" r="41631" b="46379"/>
          <a:stretch>
            <a:fillRect/>
          </a:stretch>
        </p:blipFill>
        <p:spPr>
          <a:xfrm>
            <a:off x="2911475" y="3573463"/>
            <a:ext cx="1452563" cy="17986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79" name="Line 19"/>
          <p:cNvSpPr/>
          <p:nvPr/>
        </p:nvSpPr>
        <p:spPr>
          <a:xfrm>
            <a:off x="6732588" y="3932238"/>
            <a:ext cx="0" cy="1728787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5380" name="Line 20"/>
          <p:cNvSpPr/>
          <p:nvPr/>
        </p:nvSpPr>
        <p:spPr>
          <a:xfrm>
            <a:off x="4716463" y="3860800"/>
            <a:ext cx="0" cy="1800225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4" name="Group 21"/>
          <p:cNvGrpSpPr/>
          <p:nvPr/>
        </p:nvGrpSpPr>
        <p:grpSpPr>
          <a:xfrm flipV="1">
            <a:off x="5076825" y="1628775"/>
            <a:ext cx="2689225" cy="1874838"/>
            <a:chOff x="3152" y="164"/>
            <a:chExt cx="1694" cy="1181"/>
          </a:xfrm>
        </p:grpSpPr>
        <p:pic>
          <p:nvPicPr>
            <p:cNvPr id="12306" name="Picture 22"/>
            <p:cNvPicPr>
              <a:picLocks noChangeAspect="1"/>
            </p:cNvPicPr>
            <p:nvPr/>
          </p:nvPicPr>
          <p:blipFill>
            <a:blip r:embed="rId1"/>
            <a:srcRect l="10889" t="42767" r="78223" b="50481"/>
            <a:stretch>
              <a:fillRect/>
            </a:stretch>
          </p:blipFill>
          <p:spPr>
            <a:xfrm>
              <a:off x="3152" y="255"/>
              <a:ext cx="864" cy="109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12307" name="Picture 23"/>
            <p:cNvPicPr>
              <a:picLocks noChangeAspect="1"/>
            </p:cNvPicPr>
            <p:nvPr/>
          </p:nvPicPr>
          <p:blipFill>
            <a:blip r:embed="rId2"/>
            <a:srcRect l="50481" t="10889" r="42767" b="78223"/>
            <a:stretch>
              <a:fillRect/>
            </a:stretch>
          </p:blipFill>
          <p:spPr>
            <a:xfrm>
              <a:off x="4035" y="164"/>
              <a:ext cx="811" cy="1089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7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55" dur="5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60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15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8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500"/>
                                        <p:tgtEl>
                                          <p:spTgt spid="15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"/>
                            </p:stCondLst>
                            <p:childTnLst>
                              <p:par>
                                <p:cTn id="103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"/>
                            </p:stCondLst>
                            <p:childTnLst>
                              <p:par>
                                <p:cTn id="11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2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7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7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00"/>
                            </p:stCondLst>
                            <p:childTnLst>
                              <p:par>
                                <p:cTn id="127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_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凤舞九天">
  <a:themeElements>
    <a:clrScheme name="">
      <a:dk1>
        <a:srgbClr val="FFFFFF"/>
      </a:dk1>
      <a:lt1>
        <a:srgbClr val="000000"/>
      </a:lt1>
      <a:dk2>
        <a:srgbClr val="E1F0FF"/>
      </a:dk2>
      <a:lt2>
        <a:srgbClr val="004646"/>
      </a:lt2>
      <a:accent1>
        <a:srgbClr val="50742F"/>
      </a:accent1>
      <a:accent2>
        <a:srgbClr val="268868"/>
      </a:accent2>
      <a:accent3>
        <a:srgbClr val="AAAAAA"/>
      </a:accent3>
      <a:accent4>
        <a:srgbClr val="DCDCDC"/>
      </a:accent4>
      <a:accent5>
        <a:srgbClr val="B3BDAD"/>
      </a:accent5>
      <a:accent6>
        <a:srgbClr val="21795D"/>
      </a:accent6>
      <a:hlink>
        <a:srgbClr val="D9BE02"/>
      </a:hlink>
      <a:folHlink>
        <a:srgbClr val="F900F9"/>
      </a:folHlink>
    </a:clrScheme>
    <a:fontScheme name="">
      <a:majorFont>
        <a:latin typeface="Footlight MT Light"/>
        <a:ea typeface="华文新魏"/>
        <a:cs typeface=""/>
      </a:majorFont>
      <a:minorFont>
        <a:latin typeface="Goudy Old Style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00"/>
        </a:lt1>
        <a:dk2>
          <a:srgbClr val="E1F0FF"/>
        </a:dk2>
        <a:lt2>
          <a:srgbClr val="004646"/>
        </a:lt2>
        <a:accent1>
          <a:srgbClr val="50742F"/>
        </a:accent1>
        <a:accent2>
          <a:srgbClr val="268868"/>
        </a:accent2>
        <a:accent3>
          <a:srgbClr val="AAAAAA"/>
        </a:accent3>
        <a:accent4>
          <a:srgbClr val="DCDCDC"/>
        </a:accent4>
        <a:accent5>
          <a:srgbClr val="B3BDAD"/>
        </a:accent5>
        <a:accent6>
          <a:srgbClr val="21795D"/>
        </a:accent6>
        <a:hlink>
          <a:srgbClr val="D9BE02"/>
        </a:hlink>
        <a:folHlink>
          <a:srgbClr val="F900F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凤舞九天">
  <a:themeElements>
    <a:clrScheme name="">
      <a:dk1>
        <a:srgbClr val="FFFFFF"/>
      </a:dk1>
      <a:lt1>
        <a:srgbClr val="000000"/>
      </a:lt1>
      <a:dk2>
        <a:srgbClr val="E1F0FF"/>
      </a:dk2>
      <a:lt2>
        <a:srgbClr val="004646"/>
      </a:lt2>
      <a:accent1>
        <a:srgbClr val="50742F"/>
      </a:accent1>
      <a:accent2>
        <a:srgbClr val="268868"/>
      </a:accent2>
      <a:accent3>
        <a:srgbClr val="AAAAAA"/>
      </a:accent3>
      <a:accent4>
        <a:srgbClr val="DCDCDC"/>
      </a:accent4>
      <a:accent5>
        <a:srgbClr val="B3BDAD"/>
      </a:accent5>
      <a:accent6>
        <a:srgbClr val="21795D"/>
      </a:accent6>
      <a:hlink>
        <a:srgbClr val="D9BE02"/>
      </a:hlink>
      <a:folHlink>
        <a:srgbClr val="F900F9"/>
      </a:folHlink>
    </a:clrScheme>
    <a:fontScheme name="">
      <a:majorFont>
        <a:latin typeface="Footlight MT Light"/>
        <a:ea typeface="华文新魏"/>
        <a:cs typeface=""/>
      </a:majorFont>
      <a:minorFont>
        <a:latin typeface="Goudy Old Style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FF"/>
        </a:dk1>
        <a:lt1>
          <a:srgbClr val="000000"/>
        </a:lt1>
        <a:dk2>
          <a:srgbClr val="E1F0FF"/>
        </a:dk2>
        <a:lt2>
          <a:srgbClr val="004646"/>
        </a:lt2>
        <a:accent1>
          <a:srgbClr val="50742F"/>
        </a:accent1>
        <a:accent2>
          <a:srgbClr val="268868"/>
        </a:accent2>
        <a:accent3>
          <a:srgbClr val="AAAAAA"/>
        </a:accent3>
        <a:accent4>
          <a:srgbClr val="DCDCDC"/>
        </a:accent4>
        <a:accent5>
          <a:srgbClr val="B3BDAD"/>
        </a:accent5>
        <a:accent6>
          <a:srgbClr val="21795D"/>
        </a:accent6>
        <a:hlink>
          <a:srgbClr val="D9BE02"/>
        </a:hlink>
        <a:folHlink>
          <a:srgbClr val="F900F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Designs\Blends.pot</Template>
  <TotalTime>0</TotalTime>
  <Words>1360</Words>
  <Application>WPS 演示</Application>
  <PresentationFormat>在屏幕上显示</PresentationFormat>
  <Paragraphs>257</Paragraphs>
  <Slides>17</Slides>
  <Notes>19</Notes>
  <HiddenSlides>0</HiddenSlides>
  <MMClips>0</MMClips>
  <ScaleCrop>false</ScaleCrop>
  <HeadingPairs>
    <vt:vector size="8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4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43" baseType="lpstr">
      <vt:lpstr>Arial</vt:lpstr>
      <vt:lpstr>宋体</vt:lpstr>
      <vt:lpstr>Wingdings</vt:lpstr>
      <vt:lpstr>Times New Roman</vt:lpstr>
      <vt:lpstr>Tahoma</vt:lpstr>
      <vt:lpstr>Goudy Old Style</vt:lpstr>
      <vt:lpstr>Wingdings 2</vt:lpstr>
      <vt:lpstr>Verdana</vt:lpstr>
      <vt:lpstr>微软雅黑</vt:lpstr>
      <vt:lpstr>Arial Unicode MS</vt:lpstr>
      <vt:lpstr>Arial Narrow</vt:lpstr>
      <vt:lpstr>隶书</vt:lpstr>
      <vt:lpstr>华文中宋</vt:lpstr>
      <vt:lpstr>黑体</vt:lpstr>
      <vt:lpstr>新宋体</vt:lpstr>
      <vt:lpstr>华文行楷</vt:lpstr>
      <vt:lpstr>Segoe Print</vt:lpstr>
      <vt:lpstr>Wingdings</vt:lpstr>
      <vt:lpstr>华文新魏</vt:lpstr>
      <vt:lpstr>Footlight MT Light</vt:lpstr>
      <vt:lpstr>华文彩云</vt:lpstr>
      <vt:lpstr>默认设计模板_2</vt:lpstr>
      <vt:lpstr>2_凤舞九天</vt:lpstr>
      <vt:lpstr>Network</vt:lpstr>
      <vt:lpstr>1_凤舞九天</vt:lpstr>
      <vt:lpstr>Equation.3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跨世纪电脑有限公司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变量与函数       </dc:title>
  <dc:creator>hzwyzx sjp</dc:creator>
  <cp:lastModifiedBy>Administrator</cp:lastModifiedBy>
  <cp:revision>101</cp:revision>
  <dcterms:created xsi:type="dcterms:W3CDTF">2004-11-11T15:33:00Z</dcterms:created>
  <dcterms:modified xsi:type="dcterms:W3CDTF">2017-11-02T01:58:33Z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